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22"/>
  </p:notesMasterIdLst>
  <p:sldIdLst>
    <p:sldId id="256" r:id="rId5"/>
    <p:sldId id="261" r:id="rId6"/>
    <p:sldId id="257" r:id="rId7"/>
    <p:sldId id="260" r:id="rId8"/>
    <p:sldId id="270" r:id="rId9"/>
    <p:sldId id="263" r:id="rId10"/>
    <p:sldId id="273" r:id="rId11"/>
    <p:sldId id="276" r:id="rId12"/>
    <p:sldId id="272" r:id="rId13"/>
    <p:sldId id="264" r:id="rId14"/>
    <p:sldId id="265" r:id="rId15"/>
    <p:sldId id="266" r:id="rId16"/>
    <p:sldId id="267" r:id="rId17"/>
    <p:sldId id="268" r:id="rId18"/>
    <p:sldId id="275" r:id="rId19"/>
    <p:sldId id="274"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90034C-A7FB-306B-8B3D-608284438707}" name="Smarr, Melissa (NIH/NIEHS) [E]" initials="S[" userId="S::smarrmm@nih.gov::d89a273e-271b-45d5-b56c-ec33dd8530d8" providerId="AD"/>
  <p188:author id="{B40C809B-9A82-3717-6F69-04347E269DBB}" name="Houze, Thomas (NIH/NIAID) [E]" initials="HT([" userId="S::houzeta@nih.gov::aeef193e-d47c-40ef-a118-77c86f579ce3" providerId="AD"/>
  <p188:author id="{B74835B1-0A1A-E679-3C8F-3FBD7EA8A567}" name="Davis, Stephanie (NIH/NHLBI) [E]" initials="DS([" userId="S::davisstm@nih.gov::847471f6-36d4-4b6e-bfba-5e1ad6f8db4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marr, Melissa (NIH/NIEHS) [E]" initials="SM([" lastIdx="1" clrIdx="0">
    <p:extLst>
      <p:ext uri="{19B8F6BF-5375-455C-9EA6-DF929625EA0E}">
        <p15:presenceInfo xmlns:p15="http://schemas.microsoft.com/office/powerpoint/2012/main" userId="S::smarrmm@nih.gov::d89a273e-271b-45d5-b56c-ec33dd8530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4" d="100"/>
          <a:sy n="114" d="100"/>
        </p:scale>
        <p:origin x="2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4C75-5906-41D0-A050-9265CBAEC8F3}"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F336D-41E2-4C34-A99E-102A309A7D48}" type="slidenum">
              <a:rPr lang="en-US" smtClean="0"/>
              <a:t>‹#›</a:t>
            </a:fld>
            <a:endParaRPr lang="en-US"/>
          </a:p>
        </p:txBody>
      </p:sp>
    </p:spTree>
    <p:extLst>
      <p:ext uri="{BB962C8B-B14F-4D97-AF65-F5344CB8AC3E}">
        <p14:creationId xmlns:p14="http://schemas.microsoft.com/office/powerpoint/2010/main" val="1576999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4F336D-41E2-4C34-A99E-102A309A7D48}" type="slidenum">
              <a:rPr lang="en-US" smtClean="0"/>
              <a:t>7</a:t>
            </a:fld>
            <a:endParaRPr lang="en-US"/>
          </a:p>
        </p:txBody>
      </p:sp>
    </p:spTree>
    <p:extLst>
      <p:ext uri="{BB962C8B-B14F-4D97-AF65-F5344CB8AC3E}">
        <p14:creationId xmlns:p14="http://schemas.microsoft.com/office/powerpoint/2010/main" val="16138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Ultimately we hope that this will also improve our outreach to past awardees </a:t>
            </a:r>
          </a:p>
        </p:txBody>
      </p:sp>
      <p:sp>
        <p:nvSpPr>
          <p:cNvPr id="4" name="Slide Number Placeholder 3"/>
          <p:cNvSpPr>
            <a:spLocks noGrp="1"/>
          </p:cNvSpPr>
          <p:nvPr>
            <p:ph type="sldNum" sz="quarter" idx="5"/>
          </p:nvPr>
        </p:nvSpPr>
        <p:spPr/>
        <p:txBody>
          <a:bodyPr/>
          <a:lstStyle/>
          <a:p>
            <a:fld id="{0A4F336D-41E2-4C34-A99E-102A309A7D48}" type="slidenum">
              <a:rPr lang="en-US" smtClean="0"/>
              <a:t>15</a:t>
            </a:fld>
            <a:endParaRPr lang="en-US"/>
          </a:p>
        </p:txBody>
      </p:sp>
    </p:spTree>
    <p:extLst>
      <p:ext uri="{BB962C8B-B14F-4D97-AF65-F5344CB8AC3E}">
        <p14:creationId xmlns:p14="http://schemas.microsoft.com/office/powerpoint/2010/main" val="3778258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DF6446E3-AE1E-47A4-9438-8309C692D2FB}" type="datetimeFigureOut">
              <a:rPr lang="en-US" smtClean="0"/>
              <a:t>9/23/2022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4266596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2018138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1588711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858AE36-27E9-4A21-936D-2ABEBFB2F99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58480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3464297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F6446E3-AE1E-47A4-9438-8309C692D2FB}"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90753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F6446E3-AE1E-47A4-9438-8309C692D2FB}"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1300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6446E3-AE1E-47A4-9438-8309C692D2FB}"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73222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F6446E3-AE1E-47A4-9438-8309C692D2FB}" type="datetimeFigureOut">
              <a:rPr lang="en-US" smtClean="0"/>
              <a:t>9/23/2022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3993497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6446E3-AE1E-47A4-9438-8309C692D2FB}"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193613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F6446E3-AE1E-47A4-9438-8309C692D2FB}" type="datetimeFigureOut">
              <a:rPr lang="en-US" smtClean="0"/>
              <a:t>9/23/2022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202114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2532168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6446E3-AE1E-47A4-9438-8309C692D2FB}" type="datetimeFigureOut">
              <a:rPr lang="en-US" smtClean="0"/>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134935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6446E3-AE1E-47A4-9438-8309C692D2FB}"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83095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446E3-AE1E-47A4-9438-8309C692D2FB}" type="datetimeFigureOut">
              <a:rPr lang="en-US" smtClean="0"/>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303707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390625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6446E3-AE1E-47A4-9438-8309C692D2FB}"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8AE36-27E9-4A21-936D-2ABEBFB2F990}" type="slidenum">
              <a:rPr lang="en-US" smtClean="0"/>
              <a:t>‹#›</a:t>
            </a:fld>
            <a:endParaRPr lang="en-US"/>
          </a:p>
        </p:txBody>
      </p:sp>
    </p:spTree>
    <p:extLst>
      <p:ext uri="{BB962C8B-B14F-4D97-AF65-F5344CB8AC3E}">
        <p14:creationId xmlns:p14="http://schemas.microsoft.com/office/powerpoint/2010/main" val="136586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6446E3-AE1E-47A4-9438-8309C692D2FB}" type="datetimeFigureOut">
              <a:rPr lang="en-US" smtClean="0"/>
              <a:t>9/23/2022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58AE36-27E9-4A21-936D-2ABEBFB2F990}" type="slidenum">
              <a:rPr lang="en-US" smtClean="0"/>
              <a:t>‹#›</a:t>
            </a:fld>
            <a:endParaRPr lang="en-US"/>
          </a:p>
        </p:txBody>
      </p:sp>
    </p:spTree>
    <p:extLst>
      <p:ext uri="{BB962C8B-B14F-4D97-AF65-F5344CB8AC3E}">
        <p14:creationId xmlns:p14="http://schemas.microsoft.com/office/powerpoint/2010/main" val="1974626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27" name="Picture 16">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8" name="Rectangle 18">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0">
            <a:extLst>
              <a:ext uri="{FF2B5EF4-FFF2-40B4-BE49-F238E27FC236}">
                <a16:creationId xmlns:a16="http://schemas.microsoft.com/office/drawing/2014/main" id="{FBE4C130-74CE-48EE-A50F-2ADD6E53B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50" b="12276"/>
          <a:stretch/>
        </p:blipFill>
        <p:spPr>
          <a:xfrm rot="16200000">
            <a:off x="7673974" y="2339972"/>
            <a:ext cx="6857999" cy="2178053"/>
          </a:xfrm>
          <a:prstGeom prst="rect">
            <a:avLst/>
          </a:prstGeom>
        </p:spPr>
      </p:pic>
      <p:sp>
        <p:nvSpPr>
          <p:cNvPr id="2" name="Title 1">
            <a:extLst>
              <a:ext uri="{FF2B5EF4-FFF2-40B4-BE49-F238E27FC236}">
                <a16:creationId xmlns:a16="http://schemas.microsoft.com/office/drawing/2014/main" id="{A371919B-6960-42BB-A704-6537EB2F0E5B}"/>
              </a:ext>
            </a:extLst>
          </p:cNvPr>
          <p:cNvSpPr>
            <a:spLocks noGrp="1"/>
          </p:cNvSpPr>
          <p:nvPr>
            <p:ph type="ctrTitle"/>
          </p:nvPr>
        </p:nvSpPr>
        <p:spPr>
          <a:xfrm>
            <a:off x="569080" y="3772723"/>
            <a:ext cx="10533893" cy="2058015"/>
          </a:xfrm>
        </p:spPr>
        <p:txBody>
          <a:bodyPr vert="horz" lIns="91440" tIns="45720" rIns="91440" bIns="45720" rtlCol="0" anchor="ctr">
            <a:noAutofit/>
          </a:bodyPr>
          <a:lstStyle/>
          <a:p>
            <a:pPr algn="ctr"/>
            <a:r>
              <a:rPr lang="en-US" sz="4000">
                <a:cs typeface="Calibri"/>
              </a:rPr>
              <a:t>DEVELOPING AN AI-POWERED TRACKING TOOL </a:t>
            </a:r>
            <a:r>
              <a:rPr lang="en-US" sz="4000">
                <a:effectLst/>
                <a:ea typeface="Times New Roman" panose="02020603050405020304" pitchFamily="18" charset="0"/>
                <a:cs typeface="Calibri"/>
              </a:rPr>
              <a:t>to IMPROVE TRACKING OF Diversity Supplement awardees throughout their careers </a:t>
            </a:r>
            <a:br>
              <a:rPr lang="en-US" sz="4400">
                <a:effectLst/>
                <a:ea typeface="Times New Roman" panose="02020603050405020304" pitchFamily="18" charset="0"/>
                <a:cs typeface="Calibri" panose="020F0502020204030204" pitchFamily="34" charset="0"/>
              </a:rPr>
            </a:br>
            <a:r>
              <a:rPr lang="en-US" sz="4000" b="1">
                <a:effectLst/>
                <a:ea typeface="Times New Roman" panose="02020603050405020304" pitchFamily="18" charset="0"/>
                <a:cs typeface="Calibri"/>
              </a:rPr>
              <a:t> </a:t>
            </a:r>
            <a:br>
              <a:rPr lang="en-US" sz="4400">
                <a:effectLst/>
                <a:ea typeface="Times New Roman" panose="02020603050405020304" pitchFamily="18" charset="0"/>
                <a:cs typeface="Calibri" panose="020F0502020204030204" pitchFamily="34" charset="0"/>
              </a:rPr>
            </a:br>
            <a:r>
              <a:rPr lang="en-US" sz="2800"/>
              <a:t>September 21</a:t>
            </a:r>
            <a:r>
              <a:rPr lang="en-US" sz="2800" baseline="30000"/>
              <a:t>st</a:t>
            </a:r>
            <a:r>
              <a:rPr lang="en-US" sz="2800"/>
              <a:t>, 2022</a:t>
            </a:r>
          </a:p>
        </p:txBody>
      </p:sp>
      <p:sp>
        <p:nvSpPr>
          <p:cNvPr id="3" name="Subtitle 2">
            <a:extLst>
              <a:ext uri="{FF2B5EF4-FFF2-40B4-BE49-F238E27FC236}">
                <a16:creationId xmlns:a16="http://schemas.microsoft.com/office/drawing/2014/main" id="{27C838E7-DE58-4740-85FB-EE883A0E607B}"/>
              </a:ext>
            </a:extLst>
          </p:cNvPr>
          <p:cNvSpPr>
            <a:spLocks noGrp="1"/>
          </p:cNvSpPr>
          <p:nvPr>
            <p:ph type="subTitle" idx="1"/>
          </p:nvPr>
        </p:nvSpPr>
        <p:spPr>
          <a:xfrm>
            <a:off x="791412" y="-163674"/>
            <a:ext cx="9222535" cy="3845311"/>
          </a:xfrm>
        </p:spPr>
        <p:txBody>
          <a:bodyPr vert="horz" lIns="91440" tIns="45720" rIns="91440" bIns="45720" rtlCol="0" anchor="ctr">
            <a:normAutofit/>
          </a:bodyPr>
          <a:lstStyle/>
          <a:p>
            <a:pPr indent="-228600">
              <a:buFont typeface="Arial" panose="020B0604020202020204" pitchFamily="34" charset="0"/>
              <a:buChar char="•"/>
            </a:pPr>
            <a:r>
              <a:rPr lang="en-US" sz="2400"/>
              <a:t>Stephanie Davis, Ph.D.</a:t>
            </a:r>
          </a:p>
          <a:p>
            <a:pPr indent="-228600">
              <a:buFont typeface="Arial" panose="020B0604020202020204" pitchFamily="34" charset="0"/>
              <a:buChar char="•"/>
            </a:pPr>
            <a:r>
              <a:rPr lang="en-US" sz="2400">
                <a:effectLst/>
              </a:rPr>
              <a:t>Samson Gebreab, Ph.D.</a:t>
            </a:r>
          </a:p>
          <a:p>
            <a:pPr indent="-228600">
              <a:buFont typeface="Arial" panose="020B0604020202020204" pitchFamily="34" charset="0"/>
              <a:buChar char="•"/>
            </a:pPr>
            <a:r>
              <a:rPr lang="en-US" sz="2400">
                <a:effectLst/>
              </a:rPr>
              <a:t>Christian Gomez, Ph.D</a:t>
            </a:r>
            <a:r>
              <a:rPr lang="en-US" sz="2400"/>
              <a:t>.</a:t>
            </a:r>
            <a:endParaRPr lang="en-US" sz="2400">
              <a:effectLst/>
            </a:endParaRPr>
          </a:p>
          <a:p>
            <a:pPr indent="-228600">
              <a:buFont typeface="Arial" panose="020B0604020202020204" pitchFamily="34" charset="0"/>
              <a:buChar char="•"/>
            </a:pPr>
            <a:r>
              <a:rPr lang="en-US" sz="2400">
                <a:effectLst/>
              </a:rPr>
              <a:t>Thomas Houze, Ph.D., M.Sc., </a:t>
            </a:r>
            <a:r>
              <a:rPr lang="en-US" sz="2400"/>
              <a:t>M.B.A.</a:t>
            </a:r>
            <a:endParaRPr lang="en-US" sz="2400">
              <a:effectLst/>
            </a:endParaRPr>
          </a:p>
          <a:p>
            <a:pPr indent="-228600">
              <a:buFont typeface="Arial" panose="020B0604020202020204" pitchFamily="34" charset="0"/>
              <a:buChar char="•"/>
            </a:pPr>
            <a:r>
              <a:rPr lang="en-US" sz="2400">
                <a:effectLst/>
              </a:rPr>
              <a:t>Melissa Smarr, Ph.D.</a:t>
            </a:r>
          </a:p>
          <a:p>
            <a:pPr indent="-228600">
              <a:buFont typeface="Arial" panose="020B0604020202020204" pitchFamily="34" charset="0"/>
              <a:buChar char="•"/>
            </a:pPr>
            <a:endParaRPr lang="en-US" sz="2400"/>
          </a:p>
        </p:txBody>
      </p:sp>
    </p:spTree>
    <p:extLst>
      <p:ext uri="{BB962C8B-B14F-4D97-AF65-F5344CB8AC3E}">
        <p14:creationId xmlns:p14="http://schemas.microsoft.com/office/powerpoint/2010/main" val="2885195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605A-7B15-4BE0-AB59-187982346ACC}"/>
              </a:ext>
            </a:extLst>
          </p:cNvPr>
          <p:cNvSpPr>
            <a:spLocks noGrp="1"/>
          </p:cNvSpPr>
          <p:nvPr>
            <p:ph type="title"/>
          </p:nvPr>
        </p:nvSpPr>
        <p:spPr/>
        <p:txBody>
          <a:bodyPr/>
          <a:lstStyle/>
          <a:p>
            <a:r>
              <a:rPr lang="en-US"/>
              <a:t>CHALLENGES</a:t>
            </a:r>
          </a:p>
        </p:txBody>
      </p:sp>
      <p:sp>
        <p:nvSpPr>
          <p:cNvPr id="7" name="TextBox 6">
            <a:extLst>
              <a:ext uri="{FF2B5EF4-FFF2-40B4-BE49-F238E27FC236}">
                <a16:creationId xmlns:a16="http://schemas.microsoft.com/office/drawing/2014/main" id="{202E20F3-BED0-4051-AEA3-CA7BBBF95697}"/>
              </a:ext>
            </a:extLst>
          </p:cNvPr>
          <p:cNvSpPr txBox="1"/>
          <p:nvPr/>
        </p:nvSpPr>
        <p:spPr>
          <a:xfrm>
            <a:off x="116607" y="2477853"/>
            <a:ext cx="8716243" cy="3170099"/>
          </a:xfrm>
          <a:prstGeom prst="rect">
            <a:avLst/>
          </a:prstGeom>
          <a:noFill/>
        </p:spPr>
        <p:txBody>
          <a:bodyPr wrap="square">
            <a:spAutoFit/>
          </a:bodyPr>
          <a:lstStyle/>
          <a:p>
            <a:pPr marL="742950" lvl="1" indent="-285750">
              <a:buFont typeface="Arial" panose="020B0604020202020204" pitchFamily="34" charset="0"/>
              <a:buChar char="•"/>
            </a:pPr>
            <a:r>
              <a:rPr lang="en-US" sz="2400" dirty="0"/>
              <a:t>The NIH will need to spend time and money on implementing this new system </a:t>
            </a:r>
          </a:p>
          <a:p>
            <a:pPr marL="1200150" lvl="2" indent="-285750">
              <a:buFont typeface="Arial" panose="020B0604020202020204" pitchFamily="34" charset="0"/>
              <a:buChar char="•"/>
            </a:pPr>
            <a:r>
              <a:rPr lang="en-US" sz="2000" dirty="0"/>
              <a:t>Which will require the commitment of FTE resources</a:t>
            </a:r>
          </a:p>
          <a:p>
            <a:pPr marL="1200150" lvl="2" indent="-285750">
              <a:buFont typeface="Arial" panose="020B0604020202020204" pitchFamily="34" charset="0"/>
              <a:buChar char="•"/>
            </a:pPr>
            <a:r>
              <a:rPr lang="en-US" sz="2000" dirty="0"/>
              <a:t>Software licensing fees</a:t>
            </a:r>
          </a:p>
          <a:p>
            <a:pPr marL="1200150" lvl="2" indent="-285750">
              <a:buFont typeface="Arial" panose="020B0604020202020204" pitchFamily="34" charset="0"/>
              <a:buChar char="•"/>
            </a:pPr>
            <a:r>
              <a:rPr lang="en-US" sz="2000" dirty="0"/>
              <a:t>Possible consultation cost even if OPA can be a resource </a:t>
            </a:r>
          </a:p>
          <a:p>
            <a:pPr marL="742950" lvl="1" indent="-285750">
              <a:buFont typeface="Arial" panose="020B0604020202020204" pitchFamily="34" charset="0"/>
              <a:buChar char="•"/>
            </a:pPr>
            <a:r>
              <a:rPr lang="en-US" sz="2400" dirty="0"/>
              <a:t>And there will naturally be a learning curve associated with the implementation of the webcrawler technology </a:t>
            </a:r>
          </a:p>
          <a:p>
            <a:pPr marL="285750" indent="-285750">
              <a:buFont typeface="Arial" panose="020B0604020202020204" pitchFamily="34" charset="0"/>
              <a:buChar char="•"/>
            </a:pPr>
            <a:endParaRPr lang="en-US" sz="2000" dirty="0"/>
          </a:p>
        </p:txBody>
      </p:sp>
      <p:pic>
        <p:nvPicPr>
          <p:cNvPr id="8" name="Graphic 7" descr="Puzzle with solid fill">
            <a:extLst>
              <a:ext uri="{FF2B5EF4-FFF2-40B4-BE49-F238E27FC236}">
                <a16:creationId xmlns:a16="http://schemas.microsoft.com/office/drawing/2014/main" id="{4A0853E1-E558-4F16-8B7F-4BA4EC717C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6364" y="2477853"/>
            <a:ext cx="2602346" cy="2602346"/>
          </a:xfrm>
          <a:prstGeom prst="rect">
            <a:avLst/>
          </a:prstGeom>
        </p:spPr>
      </p:pic>
    </p:spTree>
    <p:extLst>
      <p:ext uri="{BB962C8B-B14F-4D97-AF65-F5344CB8AC3E}">
        <p14:creationId xmlns:p14="http://schemas.microsoft.com/office/powerpoint/2010/main" val="3145981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3675-D7C7-469D-997F-DA014E0AC971}"/>
              </a:ext>
            </a:extLst>
          </p:cNvPr>
          <p:cNvSpPr>
            <a:spLocks noGrp="1"/>
          </p:cNvSpPr>
          <p:nvPr>
            <p:ph type="title"/>
          </p:nvPr>
        </p:nvSpPr>
        <p:spPr/>
        <p:txBody>
          <a:bodyPr/>
          <a:lstStyle/>
          <a:p>
            <a:r>
              <a:rPr lang="en-US"/>
              <a:t>LIMITATIONS </a:t>
            </a:r>
          </a:p>
        </p:txBody>
      </p:sp>
      <p:pic>
        <p:nvPicPr>
          <p:cNvPr id="5" name="Content Placeholder 4" descr="Infinity with solid fill">
            <a:extLst>
              <a:ext uri="{FF2B5EF4-FFF2-40B4-BE49-F238E27FC236}">
                <a16:creationId xmlns:a16="http://schemas.microsoft.com/office/drawing/2014/main" id="{CC05CEB7-8936-4BE7-AFB6-8D34B6C57E3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28200" y="2632364"/>
            <a:ext cx="2168236" cy="2168236"/>
          </a:xfrm>
        </p:spPr>
      </p:pic>
      <p:sp>
        <p:nvSpPr>
          <p:cNvPr id="7" name="TextBox 6">
            <a:extLst>
              <a:ext uri="{FF2B5EF4-FFF2-40B4-BE49-F238E27FC236}">
                <a16:creationId xmlns:a16="http://schemas.microsoft.com/office/drawing/2014/main" id="{D8906ACB-99B4-42AC-920C-9F34954A5235}"/>
              </a:ext>
            </a:extLst>
          </p:cNvPr>
          <p:cNvSpPr txBox="1"/>
          <p:nvPr/>
        </p:nvSpPr>
        <p:spPr>
          <a:xfrm>
            <a:off x="711200" y="2413000"/>
            <a:ext cx="8286750"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18453292-CC51-428E-8254-42A2A4BC076E}"/>
              </a:ext>
            </a:extLst>
          </p:cNvPr>
          <p:cNvSpPr txBox="1"/>
          <p:nvPr/>
        </p:nvSpPr>
        <p:spPr>
          <a:xfrm>
            <a:off x="346075" y="2413000"/>
            <a:ext cx="9017000" cy="261610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j-lt"/>
                <a:ea typeface="Calibri" panose="020F0502020204030204" pitchFamily="34" charset="0"/>
                <a:cs typeface="Calibri" panose="020F0502020204030204" pitchFamily="34" charset="0"/>
              </a:rPr>
              <a:t>The cleaning of the metadata collected will be necessary</a:t>
            </a:r>
            <a:endParaRPr lang="en-US" sz="2400" dirty="0">
              <a:effectLst/>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mj-lt"/>
                <a:ea typeface="Calibri" panose="020F0502020204030204" pitchFamily="34" charset="0"/>
                <a:cs typeface="Calibri" panose="020F0502020204030204" pitchFamily="34" charset="0"/>
              </a:rPr>
              <a:t>Software customization may be required for complex data acquisition projects</a:t>
            </a:r>
          </a:p>
          <a:p>
            <a:pPr marL="285750" indent="-285750">
              <a:buFont typeface="Arial" panose="020B0604020202020204" pitchFamily="34" charset="0"/>
              <a:buChar char="•"/>
            </a:pPr>
            <a:r>
              <a:rPr lang="en-US" sz="2400" dirty="0">
                <a:latin typeface="+mj-lt"/>
                <a:ea typeface="Calibri" panose="020F0502020204030204" pitchFamily="34" charset="0"/>
                <a:cs typeface="Calibri" panose="020F0502020204030204" pitchFamily="34" charset="0"/>
              </a:rPr>
              <a:t>The retrieved data may be seasonal in nature </a:t>
            </a:r>
          </a:p>
          <a:p>
            <a:pPr marL="285750" indent="-285750">
              <a:buFont typeface="Arial" panose="020B0604020202020204" pitchFamily="34" charset="0"/>
              <a:buChar char="•"/>
            </a:pPr>
            <a:r>
              <a:rPr lang="en-US" sz="2400" dirty="0">
                <a:latin typeface="+mj-lt"/>
                <a:ea typeface="Calibri" panose="020F0502020204030204" pitchFamily="34" charset="0"/>
                <a:cs typeface="Calibri" panose="020F0502020204030204" pitchFamily="34" charset="0"/>
              </a:rPr>
              <a:t>The webc</a:t>
            </a:r>
            <a:r>
              <a:rPr lang="en-US" sz="2400" dirty="0">
                <a:effectLst/>
                <a:latin typeface="+mj-lt"/>
                <a:ea typeface="Calibri" panose="020F0502020204030204" pitchFamily="34" charset="0"/>
                <a:cs typeface="Calibri" panose="020F0502020204030204" pitchFamily="34" charset="0"/>
              </a:rPr>
              <a:t>rawlers may not be a</a:t>
            </a:r>
            <a:r>
              <a:rPr lang="en-US" sz="2400" dirty="0">
                <a:latin typeface="+mj-lt"/>
                <a:ea typeface="Calibri" panose="020F0502020204030204" pitchFamily="34" charset="0"/>
                <a:cs typeface="Calibri" panose="020F0502020204030204" pitchFamily="34" charset="0"/>
              </a:rPr>
              <a:t>ble to access certain websites due to </a:t>
            </a:r>
            <a:r>
              <a:rPr lang="en-US" sz="2400" dirty="0">
                <a:effectLst/>
                <a:latin typeface="+mj-lt"/>
                <a:ea typeface="Calibri" panose="020F0502020204030204" pitchFamily="34" charset="0"/>
                <a:cs typeface="Calibri" panose="020F0502020204030204" pitchFamily="34" charset="0"/>
              </a:rPr>
              <a:t>IP blocking software (minor problem)</a:t>
            </a:r>
          </a:p>
          <a:p>
            <a:pPr marL="285750" indent="-285750">
              <a:buFont typeface="Arial" panose="020B0604020202020204" pitchFamily="34" charset="0"/>
              <a:buChar char="•"/>
            </a:pPr>
            <a:endParaRPr lang="en-US" sz="2000" dirty="0">
              <a:latin typeface="+mj-lt"/>
            </a:endParaRPr>
          </a:p>
        </p:txBody>
      </p:sp>
    </p:spTree>
    <p:extLst>
      <p:ext uri="{BB962C8B-B14F-4D97-AF65-F5344CB8AC3E}">
        <p14:creationId xmlns:p14="http://schemas.microsoft.com/office/powerpoint/2010/main" val="295436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0D17-ED8F-4486-B95C-E86448F421C1}"/>
              </a:ext>
            </a:extLst>
          </p:cNvPr>
          <p:cNvSpPr>
            <a:spLocks noGrp="1"/>
          </p:cNvSpPr>
          <p:nvPr>
            <p:ph type="title"/>
          </p:nvPr>
        </p:nvSpPr>
        <p:spPr/>
        <p:txBody>
          <a:bodyPr/>
          <a:lstStyle/>
          <a:p>
            <a:r>
              <a:rPr lang="en-US"/>
              <a:t>Responsible stakeholders</a:t>
            </a:r>
          </a:p>
        </p:txBody>
      </p:sp>
      <p:sp>
        <p:nvSpPr>
          <p:cNvPr id="3" name="Content Placeholder 2">
            <a:extLst>
              <a:ext uri="{FF2B5EF4-FFF2-40B4-BE49-F238E27FC236}">
                <a16:creationId xmlns:a16="http://schemas.microsoft.com/office/drawing/2014/main" id="{C6122CA7-28ED-4370-989D-89C0EACE8C39}"/>
              </a:ext>
            </a:extLst>
          </p:cNvPr>
          <p:cNvSpPr>
            <a:spLocks noGrp="1"/>
          </p:cNvSpPr>
          <p:nvPr>
            <p:ph idx="1"/>
          </p:nvPr>
        </p:nvSpPr>
        <p:spPr/>
        <p:txBody>
          <a:bodyPr>
            <a:normAutofit/>
          </a:bodyPr>
          <a:lstStyle/>
          <a:p>
            <a:r>
              <a:rPr lang="en-US" sz="2800" dirty="0">
                <a:ea typeface="Calibri" panose="020F0502020204030204" pitchFamily="34" charset="0"/>
                <a:cs typeface="Arial" panose="020B0604020202020204" pitchFamily="34" charset="0"/>
              </a:rPr>
              <a:t>NIH Institutes and Centers</a:t>
            </a:r>
          </a:p>
          <a:p>
            <a:r>
              <a:rPr lang="en-US" sz="2800" dirty="0">
                <a:effectLst/>
                <a:ea typeface="Calibri" panose="020F0502020204030204" pitchFamily="34" charset="0"/>
                <a:cs typeface="Arial" panose="020B0604020202020204" pitchFamily="34" charset="0"/>
              </a:rPr>
              <a:t>Program Officers </a:t>
            </a:r>
          </a:p>
          <a:p>
            <a:r>
              <a:rPr lang="en-US" sz="2800" dirty="0">
                <a:ea typeface="Calibri" panose="020F0502020204030204" pitchFamily="34" charset="0"/>
                <a:cs typeface="Arial" panose="020B0604020202020204" pitchFamily="34" charset="0"/>
              </a:rPr>
              <a:t>Chief Officer for Scientific Workforce Diversity</a:t>
            </a:r>
          </a:p>
          <a:p>
            <a:r>
              <a:rPr lang="en-US" sz="2800" dirty="0">
                <a:ea typeface="Calibri" panose="020F0502020204030204" pitchFamily="34" charset="0"/>
                <a:cs typeface="Arial" panose="020B0604020202020204" pitchFamily="34" charset="0"/>
              </a:rPr>
              <a:t>Office of Portfolio Analysis </a:t>
            </a:r>
          </a:p>
          <a:p>
            <a:r>
              <a:rPr lang="en-US" sz="2800" dirty="0">
                <a:effectLst/>
                <a:ea typeface="Calibri" panose="020F0502020204030204" pitchFamily="34" charset="0"/>
                <a:cs typeface="Arial" panose="020B0604020202020204" pitchFamily="34" charset="0"/>
              </a:rPr>
              <a:t>Office of Data Science Strategy </a:t>
            </a:r>
          </a:p>
          <a:p>
            <a:r>
              <a:rPr lang="en-US" sz="2800" dirty="0">
                <a:effectLst/>
                <a:ea typeface="Calibri" panose="020F0502020204030204" pitchFamily="34" charset="0"/>
                <a:cs typeface="Arial" panose="020B0604020202020204" pitchFamily="34" charset="0"/>
              </a:rPr>
              <a:t>Past and Present Diversity Supplement Candidates</a:t>
            </a:r>
          </a:p>
          <a:p>
            <a:r>
              <a:rPr lang="en-US" sz="2800" dirty="0">
                <a:effectLst/>
                <a:ea typeface="Calibri" panose="020F0502020204030204" pitchFamily="34" charset="0"/>
                <a:cs typeface="Arial" panose="020B0604020202020204" pitchFamily="34" charset="0"/>
              </a:rPr>
              <a:t>Academic Institutions</a:t>
            </a:r>
            <a:endParaRPr lang="en-US" sz="3200" dirty="0"/>
          </a:p>
        </p:txBody>
      </p:sp>
    </p:spTree>
    <p:extLst>
      <p:ext uri="{BB962C8B-B14F-4D97-AF65-F5344CB8AC3E}">
        <p14:creationId xmlns:p14="http://schemas.microsoft.com/office/powerpoint/2010/main" val="21888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4983-E4A0-4261-9B95-01F907D24CA8}"/>
              </a:ext>
            </a:extLst>
          </p:cNvPr>
          <p:cNvSpPr>
            <a:spLocks noGrp="1"/>
          </p:cNvSpPr>
          <p:nvPr>
            <p:ph type="title"/>
          </p:nvPr>
        </p:nvSpPr>
        <p:spPr>
          <a:xfrm>
            <a:off x="2895600" y="764373"/>
            <a:ext cx="8610600" cy="1293028"/>
          </a:xfrm>
        </p:spPr>
        <p:txBody>
          <a:bodyPr>
            <a:normAutofit/>
          </a:bodyPr>
          <a:lstStyle/>
          <a:p>
            <a:r>
              <a:rPr lang="en-US"/>
              <a:t>Resources needed</a:t>
            </a:r>
          </a:p>
        </p:txBody>
      </p:sp>
      <p:sp>
        <p:nvSpPr>
          <p:cNvPr id="3" name="Content Placeholder 2">
            <a:extLst>
              <a:ext uri="{FF2B5EF4-FFF2-40B4-BE49-F238E27FC236}">
                <a16:creationId xmlns:a16="http://schemas.microsoft.com/office/drawing/2014/main" id="{E8F354F0-A88B-4F38-8F82-D584983F9DB5}"/>
              </a:ext>
            </a:extLst>
          </p:cNvPr>
          <p:cNvSpPr>
            <a:spLocks noGrp="1"/>
          </p:cNvSpPr>
          <p:nvPr>
            <p:ph idx="1"/>
          </p:nvPr>
        </p:nvSpPr>
        <p:spPr>
          <a:xfrm>
            <a:off x="677332" y="2194560"/>
            <a:ext cx="6187017" cy="4326890"/>
          </a:xfrm>
        </p:spPr>
        <p:txBody>
          <a:bodyPr>
            <a:normAutofit fontScale="92500" lnSpcReduction="10000"/>
          </a:bodyPr>
          <a:lstStyle/>
          <a:p>
            <a:r>
              <a:rPr lang="en-US" sz="2400" dirty="0"/>
              <a:t>OMB Clearance may not be required for a pilot study</a:t>
            </a:r>
          </a:p>
          <a:p>
            <a:r>
              <a:rPr lang="en-US" sz="2400" dirty="0"/>
              <a:t>A Data Repository</a:t>
            </a:r>
          </a:p>
          <a:p>
            <a:r>
              <a:rPr lang="en-US" sz="2400" dirty="0"/>
              <a:t>Personnel</a:t>
            </a:r>
          </a:p>
          <a:p>
            <a:pPr lvl="1"/>
            <a:r>
              <a:rPr lang="en-US" sz="2400" dirty="0"/>
              <a:t>Advisors/Consultants</a:t>
            </a:r>
          </a:p>
          <a:p>
            <a:pPr lvl="1"/>
            <a:r>
              <a:rPr lang="en-US" sz="2400" dirty="0"/>
              <a:t>FTEs</a:t>
            </a:r>
          </a:p>
          <a:p>
            <a:pPr lvl="1"/>
            <a:r>
              <a:rPr lang="en-US" sz="2400" dirty="0"/>
              <a:t>Interns </a:t>
            </a:r>
          </a:p>
          <a:p>
            <a:pPr lvl="2"/>
            <a:r>
              <a:rPr lang="en-US" sz="2000" dirty="0"/>
              <a:t>The Summer Graduate Data Science  Program might be a suitable resource</a:t>
            </a:r>
          </a:p>
          <a:p>
            <a:r>
              <a:rPr lang="en-US" sz="2400" dirty="0"/>
              <a:t>Programming Language (Python is recommended)</a:t>
            </a:r>
          </a:p>
          <a:p>
            <a:r>
              <a:rPr lang="en-US" sz="2400" dirty="0"/>
              <a:t>Security and Maintenance (CIT)</a:t>
            </a:r>
            <a:endParaRPr lang="en-US" dirty="0"/>
          </a:p>
        </p:txBody>
      </p:sp>
      <p:pic>
        <p:nvPicPr>
          <p:cNvPr id="7" name="Picture 6" descr="Wooden toolbox">
            <a:extLst>
              <a:ext uri="{FF2B5EF4-FFF2-40B4-BE49-F238E27FC236}">
                <a16:creationId xmlns:a16="http://schemas.microsoft.com/office/drawing/2014/main" id="{CF93D490-07EC-481F-AA5F-7369D7A2A4A0}"/>
              </a:ext>
            </a:extLst>
          </p:cNvPr>
          <p:cNvPicPr>
            <a:picLocks noChangeAspect="1"/>
          </p:cNvPicPr>
          <p:nvPr/>
        </p:nvPicPr>
        <p:blipFill rotWithShape="1">
          <a:blip r:embed="rId2">
            <a:extLst>
              <a:ext uri="{28A0092B-C50C-407E-A947-70E740481C1C}">
                <a14:useLocalDpi xmlns:a14="http://schemas.microsoft.com/office/drawing/2010/main" val="0"/>
              </a:ext>
            </a:extLst>
          </a:blip>
          <a:srcRect r="11523"/>
          <a:stretch/>
        </p:blipFill>
        <p:spPr>
          <a:xfrm>
            <a:off x="7131050" y="2513859"/>
            <a:ext cx="4521200" cy="3410926"/>
          </a:xfrm>
          <a:prstGeom prst="rect">
            <a:avLst/>
          </a:prstGeom>
        </p:spPr>
      </p:pic>
    </p:spTree>
    <p:extLst>
      <p:ext uri="{BB962C8B-B14F-4D97-AF65-F5344CB8AC3E}">
        <p14:creationId xmlns:p14="http://schemas.microsoft.com/office/powerpoint/2010/main" val="3521959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FB20-9990-4069-A144-7BF7676C2D5C}"/>
              </a:ext>
            </a:extLst>
          </p:cNvPr>
          <p:cNvSpPr>
            <a:spLocks noGrp="1"/>
          </p:cNvSpPr>
          <p:nvPr>
            <p:ph type="title"/>
          </p:nvPr>
        </p:nvSpPr>
        <p:spPr>
          <a:xfrm>
            <a:off x="2374900" y="764372"/>
            <a:ext cx="9607550" cy="1293028"/>
          </a:xfrm>
        </p:spPr>
        <p:txBody>
          <a:bodyPr>
            <a:normAutofit/>
          </a:bodyPr>
          <a:lstStyle/>
          <a:p>
            <a:r>
              <a:rPr lang="en-US" sz="3600"/>
              <a:t>SHORT-TERM Metrics for evaluation </a:t>
            </a:r>
          </a:p>
        </p:txBody>
      </p:sp>
      <p:sp>
        <p:nvSpPr>
          <p:cNvPr id="7" name="TextBox 6">
            <a:extLst>
              <a:ext uri="{FF2B5EF4-FFF2-40B4-BE49-F238E27FC236}">
                <a16:creationId xmlns:a16="http://schemas.microsoft.com/office/drawing/2014/main" id="{09D96662-67D5-4D3A-B1B5-71CE42AAE6F2}"/>
              </a:ext>
            </a:extLst>
          </p:cNvPr>
          <p:cNvSpPr txBox="1"/>
          <p:nvPr/>
        </p:nvSpPr>
        <p:spPr>
          <a:xfrm>
            <a:off x="343189" y="2584591"/>
            <a:ext cx="9350086" cy="3416320"/>
          </a:xfrm>
          <a:prstGeom prst="rect">
            <a:avLst/>
          </a:prstGeom>
          <a:noFill/>
        </p:spPr>
        <p:txBody>
          <a:bodyPr wrap="square">
            <a:spAutoFit/>
          </a:bodyPr>
          <a:lstStyle/>
          <a:p>
            <a:pPr marL="342900" marR="0" lvl="0" indent="-342900">
              <a:spcBef>
                <a:spcPts val="0"/>
              </a:spcBef>
              <a:spcAft>
                <a:spcPts val="0"/>
              </a:spcAft>
              <a:buFont typeface="Arial" panose="020B0604020202020204" pitchFamily="34" charset="0"/>
              <a:buChar char="•"/>
            </a:pPr>
            <a:r>
              <a:rPr lang="en-US" sz="2400">
                <a:ea typeface="Times New Roman" panose="02020603050405020304" pitchFamily="18" charset="0"/>
                <a:cs typeface="Calibri" panose="020F0502020204030204" pitchFamily="34" charset="0"/>
              </a:rPr>
              <a:t>The change in the % of tracked candidates who are in non-academic sectors compared to those tracked using NIH systems alone (IMPAC II, CareerTrac, xTrain, etc.)</a:t>
            </a:r>
          </a:p>
          <a:p>
            <a:pPr marL="342900" marR="0" lvl="0" indent="-342900">
              <a:spcBef>
                <a:spcPts val="0"/>
              </a:spcBef>
              <a:spcAft>
                <a:spcPts val="0"/>
              </a:spcAft>
              <a:buFont typeface="Arial" panose="020B0604020202020204" pitchFamily="34" charset="0"/>
              <a:buChar char="•"/>
            </a:pPr>
            <a:r>
              <a:rPr lang="en-US" sz="2400">
                <a:ea typeface="Times New Roman" panose="02020603050405020304" pitchFamily="18" charset="0"/>
                <a:cs typeface="Calibri" panose="020F0502020204030204" pitchFamily="34" charset="0"/>
              </a:rPr>
              <a:t>The change in the number of personnel hours devoted to the tracking process per year</a:t>
            </a:r>
          </a:p>
          <a:p>
            <a:pPr marL="342900" marR="0" lvl="0" indent="-342900">
              <a:spcBef>
                <a:spcPts val="0"/>
              </a:spcBef>
              <a:spcAft>
                <a:spcPts val="0"/>
              </a:spcAft>
              <a:buFont typeface="Arial" panose="020B0604020202020204" pitchFamily="34" charset="0"/>
              <a:buChar char="•"/>
            </a:pPr>
            <a:r>
              <a:rPr lang="en-US" sz="2400">
                <a:ea typeface="Times New Roman" panose="02020603050405020304" pitchFamily="18" charset="0"/>
                <a:cs typeface="Calibri" panose="020F0502020204030204" pitchFamily="34" charset="0"/>
              </a:rPr>
              <a:t>The creation of a new database in conjunction with OPA and CIT using data indexed by the web crawlers </a:t>
            </a:r>
          </a:p>
          <a:p>
            <a:pPr marL="342900" marR="0" lvl="0" indent="-342900">
              <a:spcBef>
                <a:spcPts val="0"/>
              </a:spcBef>
              <a:spcAft>
                <a:spcPts val="0"/>
              </a:spcAft>
              <a:buFont typeface="Arial" panose="020B0604020202020204" pitchFamily="34" charset="0"/>
              <a:buChar char="•"/>
            </a:pPr>
            <a:r>
              <a:rPr lang="en-US" sz="2400">
                <a:ea typeface="Calibri" panose="020F0502020204030204" pitchFamily="34" charset="0"/>
                <a:cs typeface="Calibri" panose="020F0502020204030204" pitchFamily="34" charset="0"/>
              </a:rPr>
              <a:t>Robustness of web crawler</a:t>
            </a:r>
          </a:p>
          <a:p>
            <a:pPr marL="342900" marR="0" lvl="0" indent="-342900">
              <a:spcBef>
                <a:spcPts val="0"/>
              </a:spcBef>
              <a:spcAft>
                <a:spcPts val="0"/>
              </a:spcAft>
              <a:buFont typeface="Arial" panose="020B0604020202020204" pitchFamily="34" charset="0"/>
              <a:buChar char="•"/>
            </a:pPr>
            <a:r>
              <a:rPr lang="en-US" sz="2400">
                <a:ea typeface="Calibri" panose="020F0502020204030204" pitchFamily="34" charset="0"/>
                <a:cs typeface="Calibri" panose="020F0502020204030204" pitchFamily="34" charset="0"/>
              </a:rPr>
              <a:t>The quality and the relevance of the results </a:t>
            </a:r>
            <a:endParaRPr lang="en-US" sz="2400">
              <a:ea typeface="Calibri" panose="020F0502020204030204" pitchFamily="34" charset="0"/>
              <a:cs typeface="Arial" panose="020B0604020202020204" pitchFamily="34" charset="0"/>
            </a:endParaRPr>
          </a:p>
        </p:txBody>
      </p:sp>
      <p:pic>
        <p:nvPicPr>
          <p:cNvPr id="10" name="Graphic 9" descr="Triangle Ruler with solid fill">
            <a:extLst>
              <a:ext uri="{FF2B5EF4-FFF2-40B4-BE49-F238E27FC236}">
                <a16:creationId xmlns:a16="http://schemas.microsoft.com/office/drawing/2014/main" id="{CDCA8908-0814-4AC0-B9C3-B2F1B2297D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602" y="2974109"/>
            <a:ext cx="2101850" cy="2101850"/>
          </a:xfrm>
          <a:prstGeom prst="rect">
            <a:avLst/>
          </a:prstGeom>
        </p:spPr>
      </p:pic>
    </p:spTree>
    <p:extLst>
      <p:ext uri="{BB962C8B-B14F-4D97-AF65-F5344CB8AC3E}">
        <p14:creationId xmlns:p14="http://schemas.microsoft.com/office/powerpoint/2010/main" val="262844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1281-84F7-4262-A57A-7D60FD354F0A}"/>
              </a:ext>
            </a:extLst>
          </p:cNvPr>
          <p:cNvSpPr>
            <a:spLocks noGrp="1"/>
          </p:cNvSpPr>
          <p:nvPr>
            <p:ph type="title"/>
          </p:nvPr>
        </p:nvSpPr>
        <p:spPr>
          <a:xfrm>
            <a:off x="1765300" y="745323"/>
            <a:ext cx="10058400" cy="1293028"/>
          </a:xfrm>
        </p:spPr>
        <p:txBody>
          <a:bodyPr>
            <a:normAutofit/>
          </a:bodyPr>
          <a:lstStyle/>
          <a:p>
            <a:r>
              <a:rPr lang="en-US" sz="3600"/>
              <a:t>LONG-TERM METRICS FOR EVALUATION</a:t>
            </a:r>
          </a:p>
        </p:txBody>
      </p:sp>
      <p:sp>
        <p:nvSpPr>
          <p:cNvPr id="3" name="Content Placeholder 2">
            <a:extLst>
              <a:ext uri="{FF2B5EF4-FFF2-40B4-BE49-F238E27FC236}">
                <a16:creationId xmlns:a16="http://schemas.microsoft.com/office/drawing/2014/main" id="{C85B7982-1480-4F90-93AF-68849458825B}"/>
              </a:ext>
            </a:extLst>
          </p:cNvPr>
          <p:cNvSpPr>
            <a:spLocks noGrp="1"/>
          </p:cNvSpPr>
          <p:nvPr>
            <p:ph idx="1"/>
          </p:nvPr>
        </p:nvSpPr>
        <p:spPr>
          <a:xfrm>
            <a:off x="169333" y="2176088"/>
            <a:ext cx="7857974" cy="4326890"/>
          </a:xfrm>
        </p:spPr>
        <p:txBody>
          <a:bodyPr vert="horz" lIns="91440" tIns="45720" rIns="91440" bIns="45720" rtlCol="0" anchor="t">
            <a:normAutofit fontScale="92500" lnSpcReduction="20000"/>
          </a:bodyPr>
          <a:lstStyle/>
          <a:p>
            <a:r>
              <a:rPr lang="en-US" sz="2000" dirty="0">
                <a:ea typeface="+mn-lt"/>
                <a:cs typeface="+mn-lt"/>
              </a:rPr>
              <a:t>Improved outreach to past candidates who have been supported through diversity supplements</a:t>
            </a:r>
          </a:p>
          <a:p>
            <a:pPr lvl="1"/>
            <a:r>
              <a:rPr lang="en-US" sz="1800" dirty="0"/>
              <a:t>Increase in percentage of diverse scientists in total pool </a:t>
            </a:r>
          </a:p>
          <a:p>
            <a:endParaRPr lang="en-US" sz="2000"/>
          </a:p>
          <a:p>
            <a:r>
              <a:rPr lang="en-US" sz="2000" dirty="0"/>
              <a:t>Enhanced existing NIH efforts to strengthen diversity of scientific workforce</a:t>
            </a:r>
            <a:endParaRPr lang="en-US" sz="2800" dirty="0"/>
          </a:p>
          <a:p>
            <a:pPr lvl="1"/>
            <a:r>
              <a:rPr lang="en-US" sz="1800" dirty="0">
                <a:ea typeface="+mn-lt"/>
                <a:cs typeface="+mn-lt"/>
              </a:rPr>
              <a:t>Increased percentage of URM scientists participating training &amp; funding programs</a:t>
            </a:r>
            <a:endParaRPr lang="en-US" sz="1800" dirty="0"/>
          </a:p>
          <a:p>
            <a:pPr lvl="1"/>
            <a:r>
              <a:rPr lang="en-US" sz="1800" dirty="0">
                <a:ea typeface="+mn-lt"/>
                <a:cs typeface="+mn-lt"/>
              </a:rPr>
              <a:t>Increased number of partnerships with diverse talent organizations &amp; institutions </a:t>
            </a:r>
            <a:endParaRPr lang="en-US" sz="1800" dirty="0"/>
          </a:p>
          <a:p>
            <a:endParaRPr lang="en-US" sz="2000"/>
          </a:p>
          <a:p>
            <a:r>
              <a:rPr lang="en-US" sz="2000" dirty="0"/>
              <a:t>Expanded number of URM scientists who serve the NIH in various roles</a:t>
            </a:r>
            <a:endParaRPr lang="en-US" sz="2800" dirty="0"/>
          </a:p>
          <a:p>
            <a:pPr lvl="1"/>
            <a:r>
              <a:rPr lang="en-US" sz="1800" dirty="0"/>
              <a:t>Study section reviewers</a:t>
            </a:r>
          </a:p>
          <a:p>
            <a:pPr lvl="1"/>
            <a:r>
              <a:rPr lang="en-US" sz="1800" dirty="0"/>
              <a:t>Workshop speakers</a:t>
            </a:r>
          </a:p>
          <a:p>
            <a:pPr lvl="1"/>
            <a:r>
              <a:rPr lang="en-US" sz="1800" dirty="0"/>
              <a:t>Advisory council members </a:t>
            </a:r>
            <a:endParaRPr lang="en-US" sz="1800" dirty="0">
              <a:ea typeface="+mn-lt"/>
              <a:cs typeface="+mn-lt"/>
            </a:endParaRPr>
          </a:p>
          <a:p>
            <a:pPr lvl="1"/>
            <a:endParaRPr lang="en-US" sz="1500"/>
          </a:p>
        </p:txBody>
      </p:sp>
      <p:pic>
        <p:nvPicPr>
          <p:cNvPr id="5" name="Picture 4" descr="Close-up of wooden white and yellow ruler">
            <a:extLst>
              <a:ext uri="{FF2B5EF4-FFF2-40B4-BE49-F238E27FC236}">
                <a16:creationId xmlns:a16="http://schemas.microsoft.com/office/drawing/2014/main" id="{DD4D917F-4174-4DBB-A603-E17807D85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656" y="3049117"/>
            <a:ext cx="3182802" cy="2387101"/>
          </a:xfrm>
          <a:prstGeom prst="rect">
            <a:avLst/>
          </a:prstGeom>
        </p:spPr>
      </p:pic>
    </p:spTree>
    <p:extLst>
      <p:ext uri="{BB962C8B-B14F-4D97-AF65-F5344CB8AC3E}">
        <p14:creationId xmlns:p14="http://schemas.microsoft.com/office/powerpoint/2010/main" val="82742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31F5-1C32-46B1-B68A-55930F3BA0A8}"/>
              </a:ext>
            </a:extLst>
          </p:cNvPr>
          <p:cNvSpPr>
            <a:spLocks noGrp="1"/>
          </p:cNvSpPr>
          <p:nvPr>
            <p:ph type="title"/>
          </p:nvPr>
        </p:nvSpPr>
        <p:spPr/>
        <p:txBody>
          <a:bodyPr/>
          <a:lstStyle/>
          <a:p>
            <a:r>
              <a:rPr lang="en-US"/>
              <a:t>End goal </a:t>
            </a:r>
          </a:p>
        </p:txBody>
      </p:sp>
      <p:pic>
        <p:nvPicPr>
          <p:cNvPr id="5" name="Picture 4">
            <a:extLst>
              <a:ext uri="{FF2B5EF4-FFF2-40B4-BE49-F238E27FC236}">
                <a16:creationId xmlns:a16="http://schemas.microsoft.com/office/drawing/2014/main" id="{F63A63C2-DCF6-4A2C-9311-7E47B9A6B470}"/>
              </a:ext>
            </a:extLst>
          </p:cNvPr>
          <p:cNvPicPr>
            <a:picLocks noChangeAspect="1"/>
          </p:cNvPicPr>
          <p:nvPr/>
        </p:nvPicPr>
        <p:blipFill>
          <a:blip r:embed="rId2"/>
          <a:stretch>
            <a:fillRect/>
          </a:stretch>
        </p:blipFill>
        <p:spPr>
          <a:xfrm>
            <a:off x="1120381" y="2805969"/>
            <a:ext cx="9853261" cy="1994631"/>
          </a:xfrm>
          <a:prstGeom prst="rect">
            <a:avLst/>
          </a:prstGeom>
        </p:spPr>
      </p:pic>
      <p:sp>
        <p:nvSpPr>
          <p:cNvPr id="13" name="TextBox 12">
            <a:extLst>
              <a:ext uri="{FF2B5EF4-FFF2-40B4-BE49-F238E27FC236}">
                <a16:creationId xmlns:a16="http://schemas.microsoft.com/office/drawing/2014/main" id="{A0D1B64B-044C-4E55-89C3-97C4AB711605}"/>
              </a:ext>
            </a:extLst>
          </p:cNvPr>
          <p:cNvSpPr txBox="1"/>
          <p:nvPr/>
        </p:nvSpPr>
        <p:spPr>
          <a:xfrm>
            <a:off x="663575" y="5364019"/>
            <a:ext cx="10864850" cy="1569660"/>
          </a:xfrm>
          <a:prstGeom prst="rect">
            <a:avLst/>
          </a:prstGeom>
          <a:noFill/>
        </p:spPr>
        <p:txBody>
          <a:bodyPr wrap="square" rtlCol="0">
            <a:spAutoFit/>
          </a:bodyPr>
          <a:lstStyle/>
          <a:p>
            <a:pPr algn="ctr"/>
            <a:r>
              <a:rPr lang="en-US" sz="2400" dirty="0"/>
              <a:t>A web-crawler-based tool that can enhance the data available to OPA suite of tools by casting a wider net to capture more applicants and thereby to better enable the tracking of candidate outcomes and maximize the ROI for the Diversity Supplement Program</a:t>
            </a:r>
          </a:p>
        </p:txBody>
      </p:sp>
      <p:grpSp>
        <p:nvGrpSpPr>
          <p:cNvPr id="11" name="Group 10">
            <a:extLst>
              <a:ext uri="{FF2B5EF4-FFF2-40B4-BE49-F238E27FC236}">
                <a16:creationId xmlns:a16="http://schemas.microsoft.com/office/drawing/2014/main" id="{61B2D770-2DD4-4D6D-ADB6-36E1F57FF1E9}"/>
              </a:ext>
            </a:extLst>
          </p:cNvPr>
          <p:cNvGrpSpPr/>
          <p:nvPr/>
        </p:nvGrpSpPr>
        <p:grpSpPr>
          <a:xfrm>
            <a:off x="10204450" y="2830024"/>
            <a:ext cx="1574800" cy="1929353"/>
            <a:chOff x="10293351" y="2647219"/>
            <a:chExt cx="1657349" cy="1994631"/>
          </a:xfrm>
        </p:grpSpPr>
        <p:grpSp>
          <p:nvGrpSpPr>
            <p:cNvPr id="14" name="Group 13">
              <a:extLst>
                <a:ext uri="{FF2B5EF4-FFF2-40B4-BE49-F238E27FC236}">
                  <a16:creationId xmlns:a16="http://schemas.microsoft.com/office/drawing/2014/main" id="{C4A99600-FEEB-48FC-A108-98062101565B}"/>
                </a:ext>
              </a:extLst>
            </p:cNvPr>
            <p:cNvGrpSpPr/>
            <p:nvPr/>
          </p:nvGrpSpPr>
          <p:grpSpPr>
            <a:xfrm>
              <a:off x="10293351" y="2647219"/>
              <a:ext cx="1657349" cy="1994631"/>
              <a:chOff x="9398000" y="3070225"/>
              <a:chExt cx="1428750" cy="1749425"/>
            </a:xfrm>
          </p:grpSpPr>
          <p:sp>
            <p:nvSpPr>
              <p:cNvPr id="16" name="Rectangle 15">
                <a:extLst>
                  <a:ext uri="{FF2B5EF4-FFF2-40B4-BE49-F238E27FC236}">
                    <a16:creationId xmlns:a16="http://schemas.microsoft.com/office/drawing/2014/main" id="{B1080EBC-30C7-4CF2-B441-D7E7DCC988A6}"/>
                  </a:ext>
                </a:extLst>
              </p:cNvPr>
              <p:cNvSpPr/>
              <p:nvPr/>
            </p:nvSpPr>
            <p:spPr>
              <a:xfrm>
                <a:off x="9398000" y="3070225"/>
                <a:ext cx="1428750" cy="1749425"/>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41D4F8-F87B-4052-A4A5-0C7473D76203}"/>
                  </a:ext>
                </a:extLst>
              </p:cNvPr>
              <p:cNvSpPr txBox="1"/>
              <p:nvPr/>
            </p:nvSpPr>
            <p:spPr>
              <a:xfrm>
                <a:off x="9398000" y="3095625"/>
                <a:ext cx="1409700" cy="753500"/>
              </a:xfrm>
              <a:prstGeom prst="rect">
                <a:avLst/>
              </a:prstGeom>
              <a:noFill/>
            </p:spPr>
            <p:txBody>
              <a:bodyPr wrap="square" rtlCol="0">
                <a:spAutoFit/>
              </a:bodyPr>
              <a:lstStyle/>
              <a:p>
                <a:pPr algn="ctr"/>
                <a:r>
                  <a:rPr lang="en-US" sz="1600" b="1" i="1">
                    <a:solidFill>
                      <a:schemeClr val="bg1"/>
                    </a:solidFill>
                    <a:latin typeface="Calibri" panose="020F0502020204030204" pitchFamily="34" charset="0"/>
                    <a:cs typeface="Calibri" panose="020F0502020204030204" pitchFamily="34" charset="0"/>
                  </a:rPr>
                  <a:t>iSearch: Diversity Supplements</a:t>
                </a:r>
              </a:p>
            </p:txBody>
          </p:sp>
        </p:grpSp>
        <p:pic>
          <p:nvPicPr>
            <p:cNvPr id="15" name="Picture 14" descr="Person wearing a white coat and stethoscope">
              <a:extLst>
                <a:ext uri="{FF2B5EF4-FFF2-40B4-BE49-F238E27FC236}">
                  <a16:creationId xmlns:a16="http://schemas.microsoft.com/office/drawing/2014/main" id="{17E8321B-ED52-48C3-95BC-454C95062E02}"/>
                </a:ext>
              </a:extLst>
            </p:cNvPr>
            <p:cNvPicPr>
              <a:picLocks noChangeAspect="1"/>
            </p:cNvPicPr>
            <p:nvPr/>
          </p:nvPicPr>
          <p:blipFill rotWithShape="1">
            <a:blip r:embed="rId3">
              <a:extLst>
                <a:ext uri="{28A0092B-C50C-407E-A947-70E740481C1C}">
                  <a14:useLocalDpi xmlns:a14="http://schemas.microsoft.com/office/drawing/2010/main" val="0"/>
                </a:ext>
              </a:extLst>
            </a:blip>
            <a:srcRect l="33379" t="-648" r="5820"/>
            <a:stretch/>
          </p:blipFill>
          <p:spPr>
            <a:xfrm>
              <a:off x="10694925" y="3598862"/>
              <a:ext cx="897636" cy="953513"/>
            </a:xfrm>
            <a:prstGeom prst="rect">
              <a:avLst/>
            </a:prstGeom>
          </p:spPr>
        </p:pic>
      </p:grpSp>
    </p:spTree>
    <p:extLst>
      <p:ext uri="{BB962C8B-B14F-4D97-AF65-F5344CB8AC3E}">
        <p14:creationId xmlns:p14="http://schemas.microsoft.com/office/powerpoint/2010/main" val="84260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3.7037E-7 L -0.06406 0.00139 " pathEditMode="relative" rAng="0" ptsTypes="AA">
                                      <p:cBhvr>
                                        <p:cTn id="6" dur="2000" fill="hold"/>
                                        <p:tgtEl>
                                          <p:spTgt spid="5"/>
                                        </p:tgtEl>
                                        <p:attrNameLst>
                                          <p:attrName>ppt_x</p:attrName>
                                          <p:attrName>ppt_y</p:attrName>
                                        </p:attrNameLst>
                                      </p:cBhvr>
                                      <p:rCtr x="-3203" y="69"/>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A6362BA-918C-4B0D-BB59-C250D859A0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2" name="Picture 31">
            <a:extLst>
              <a:ext uri="{FF2B5EF4-FFF2-40B4-BE49-F238E27FC236}">
                <a16:creationId xmlns:a16="http://schemas.microsoft.com/office/drawing/2014/main" id="{386404D8-7A21-4248-AF94-8B1822FD76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34" name="Rectangle 33">
            <a:extLst>
              <a:ext uri="{FF2B5EF4-FFF2-40B4-BE49-F238E27FC236}">
                <a16:creationId xmlns:a16="http://schemas.microsoft.com/office/drawing/2014/main" id="{4C0E7C77-BECC-41C8-B6DA-FC34F827E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B173DE-FCD7-44FA-B6D5-C423DC23A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0" cy="2624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1BF65C6-67A4-4122-9BF7-FBFBD23551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Title 3">
            <a:extLst>
              <a:ext uri="{FF2B5EF4-FFF2-40B4-BE49-F238E27FC236}">
                <a16:creationId xmlns:a16="http://schemas.microsoft.com/office/drawing/2014/main" id="{57D0DAF2-3678-4ECF-85E1-609F4EE4A314}"/>
              </a:ext>
            </a:extLst>
          </p:cNvPr>
          <p:cNvSpPr>
            <a:spLocks noGrp="1"/>
          </p:cNvSpPr>
          <p:nvPr>
            <p:ph type="title"/>
          </p:nvPr>
        </p:nvSpPr>
        <p:spPr>
          <a:xfrm>
            <a:off x="2882053" y="3321127"/>
            <a:ext cx="9448800" cy="1825096"/>
          </a:xfrm>
        </p:spPr>
        <p:txBody>
          <a:bodyPr vert="horz" lIns="91440" tIns="45720" rIns="91440" bIns="45720" rtlCol="0" anchor="b">
            <a:normAutofit/>
          </a:bodyPr>
          <a:lstStyle/>
          <a:p>
            <a:r>
              <a:rPr lang="en-US" sz="6000" dirty="0"/>
              <a:t>Thank you!</a:t>
            </a:r>
          </a:p>
        </p:txBody>
      </p:sp>
      <p:pic>
        <p:nvPicPr>
          <p:cNvPr id="3" name="Picture 4" descr="Gebreab_Headshot.jpg">
            <a:extLst>
              <a:ext uri="{FF2B5EF4-FFF2-40B4-BE49-F238E27FC236}">
                <a16:creationId xmlns:a16="http://schemas.microsoft.com/office/drawing/2014/main" id="{8D76D364-9475-9159-EBA7-88F85C46FFC8}"/>
              </a:ext>
            </a:extLst>
          </p:cNvPr>
          <p:cNvPicPr>
            <a:picLocks noChangeAspect="1"/>
          </p:cNvPicPr>
          <p:nvPr/>
        </p:nvPicPr>
        <p:blipFill>
          <a:blip r:embed="rId4"/>
          <a:stretch>
            <a:fillRect/>
          </a:stretch>
        </p:blipFill>
        <p:spPr>
          <a:xfrm>
            <a:off x="519590" y="531766"/>
            <a:ext cx="1701910" cy="1814262"/>
          </a:xfrm>
          <a:prstGeom prst="rect">
            <a:avLst/>
          </a:prstGeom>
        </p:spPr>
      </p:pic>
      <p:pic>
        <p:nvPicPr>
          <p:cNvPr id="5" name="Picture 5" descr="Smarr_Headshot.jpg">
            <a:extLst>
              <a:ext uri="{FF2B5EF4-FFF2-40B4-BE49-F238E27FC236}">
                <a16:creationId xmlns:a16="http://schemas.microsoft.com/office/drawing/2014/main" id="{8F1EF327-6AA9-05E4-D3B2-B48FF5105C1A}"/>
              </a:ext>
            </a:extLst>
          </p:cNvPr>
          <p:cNvPicPr>
            <a:picLocks noChangeAspect="1"/>
          </p:cNvPicPr>
          <p:nvPr/>
        </p:nvPicPr>
        <p:blipFill>
          <a:blip r:embed="rId5"/>
          <a:stretch>
            <a:fillRect/>
          </a:stretch>
        </p:blipFill>
        <p:spPr>
          <a:xfrm>
            <a:off x="2931460" y="539622"/>
            <a:ext cx="1701910" cy="1814262"/>
          </a:xfrm>
          <a:prstGeom prst="rect">
            <a:avLst/>
          </a:prstGeom>
        </p:spPr>
      </p:pic>
      <p:pic>
        <p:nvPicPr>
          <p:cNvPr id="2" name="Picture 2" descr="Gomez_Headshot.jpg">
            <a:extLst>
              <a:ext uri="{FF2B5EF4-FFF2-40B4-BE49-F238E27FC236}">
                <a16:creationId xmlns:a16="http://schemas.microsoft.com/office/drawing/2014/main" id="{53A5A66F-82CF-BB9A-769C-9F6D3E3B1492}"/>
              </a:ext>
            </a:extLst>
          </p:cNvPr>
          <p:cNvPicPr>
            <a:picLocks noChangeAspect="1"/>
          </p:cNvPicPr>
          <p:nvPr/>
        </p:nvPicPr>
        <p:blipFill>
          <a:blip r:embed="rId6"/>
          <a:stretch>
            <a:fillRect/>
          </a:stretch>
        </p:blipFill>
        <p:spPr>
          <a:xfrm>
            <a:off x="5445454" y="531766"/>
            <a:ext cx="1701910" cy="1814262"/>
          </a:xfrm>
          <a:prstGeom prst="rect">
            <a:avLst/>
          </a:prstGeom>
        </p:spPr>
      </p:pic>
      <p:pic>
        <p:nvPicPr>
          <p:cNvPr id="6" name="Picture 6" descr="Houze_Headshot.jpg">
            <a:extLst>
              <a:ext uri="{FF2B5EF4-FFF2-40B4-BE49-F238E27FC236}">
                <a16:creationId xmlns:a16="http://schemas.microsoft.com/office/drawing/2014/main" id="{F635606E-F344-4F59-A90E-109861EE3A43}"/>
              </a:ext>
            </a:extLst>
          </p:cNvPr>
          <p:cNvPicPr>
            <a:picLocks noChangeAspect="1"/>
          </p:cNvPicPr>
          <p:nvPr/>
        </p:nvPicPr>
        <p:blipFill>
          <a:blip r:embed="rId7"/>
          <a:stretch>
            <a:fillRect/>
          </a:stretch>
        </p:blipFill>
        <p:spPr>
          <a:xfrm>
            <a:off x="9994067" y="539622"/>
            <a:ext cx="1701910" cy="1814262"/>
          </a:xfrm>
          <a:prstGeom prst="rect">
            <a:avLst/>
          </a:prstGeom>
        </p:spPr>
      </p:pic>
      <p:pic>
        <p:nvPicPr>
          <p:cNvPr id="9" name="Picture 9">
            <a:extLst>
              <a:ext uri="{FF2B5EF4-FFF2-40B4-BE49-F238E27FC236}">
                <a16:creationId xmlns:a16="http://schemas.microsoft.com/office/drawing/2014/main" id="{136F1C98-44D9-439C-91E4-8165443CA407}"/>
              </a:ext>
            </a:extLst>
          </p:cNvPr>
          <p:cNvPicPr>
            <a:picLocks noChangeAspect="1"/>
          </p:cNvPicPr>
          <p:nvPr/>
        </p:nvPicPr>
        <p:blipFill>
          <a:blip r:embed="rId8"/>
          <a:stretch>
            <a:fillRect/>
          </a:stretch>
        </p:blipFill>
        <p:spPr>
          <a:xfrm>
            <a:off x="7844279" y="539538"/>
            <a:ext cx="1531070" cy="1835379"/>
          </a:xfrm>
          <a:prstGeom prst="rect">
            <a:avLst/>
          </a:prstGeom>
        </p:spPr>
      </p:pic>
      <p:sp>
        <p:nvSpPr>
          <p:cNvPr id="7" name="TextBox 6">
            <a:extLst>
              <a:ext uri="{FF2B5EF4-FFF2-40B4-BE49-F238E27FC236}">
                <a16:creationId xmlns:a16="http://schemas.microsoft.com/office/drawing/2014/main" id="{E965DF89-6C3E-427E-BF87-3A70B11B229F}"/>
              </a:ext>
            </a:extLst>
          </p:cNvPr>
          <p:cNvSpPr txBox="1"/>
          <p:nvPr/>
        </p:nvSpPr>
        <p:spPr>
          <a:xfrm>
            <a:off x="519590" y="2756347"/>
            <a:ext cx="9796197" cy="1477328"/>
          </a:xfrm>
          <a:prstGeom prst="rect">
            <a:avLst/>
          </a:prstGeom>
          <a:noFill/>
        </p:spPr>
        <p:txBody>
          <a:bodyPr wrap="square" rtlCol="0">
            <a:spAutoFit/>
          </a:bodyPr>
          <a:lstStyle/>
          <a:p>
            <a:r>
              <a:rPr lang="en-US" dirty="0"/>
              <a:t>We would like to acknowledge the following individuals for shaping our proposal:</a:t>
            </a:r>
          </a:p>
          <a:p>
            <a:r>
              <a:rPr lang="en-US" dirty="0"/>
              <a:t>Wilson Compton</a:t>
            </a:r>
          </a:p>
          <a:p>
            <a:r>
              <a:rPr lang="en-US" dirty="0"/>
              <a:t>Todd Haim </a:t>
            </a:r>
          </a:p>
          <a:p>
            <a:r>
              <a:rPr lang="en-US" dirty="0"/>
              <a:t>Matt Perkins (OPA)</a:t>
            </a:r>
          </a:p>
          <a:p>
            <a:endParaRPr lang="en-US" dirty="0"/>
          </a:p>
        </p:txBody>
      </p:sp>
    </p:spTree>
    <p:extLst>
      <p:ext uri="{BB962C8B-B14F-4D97-AF65-F5344CB8AC3E}">
        <p14:creationId xmlns:p14="http://schemas.microsoft.com/office/powerpoint/2010/main" val="218735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6835-2111-44EE-911C-93BE56596DD4}"/>
              </a:ext>
            </a:extLst>
          </p:cNvPr>
          <p:cNvSpPr>
            <a:spLocks noGrp="1"/>
          </p:cNvSpPr>
          <p:nvPr>
            <p:ph type="title"/>
          </p:nvPr>
        </p:nvSpPr>
        <p:spPr>
          <a:xfrm>
            <a:off x="619759" y="764373"/>
            <a:ext cx="6257291" cy="1293028"/>
          </a:xfrm>
        </p:spPr>
        <p:txBody>
          <a:bodyPr>
            <a:normAutofit/>
          </a:bodyPr>
          <a:lstStyle/>
          <a:p>
            <a:r>
              <a:rPr lang="en-US"/>
              <a:t>Background </a:t>
            </a:r>
          </a:p>
        </p:txBody>
      </p:sp>
      <p:sp>
        <p:nvSpPr>
          <p:cNvPr id="3" name="Content Placeholder 2">
            <a:extLst>
              <a:ext uri="{FF2B5EF4-FFF2-40B4-BE49-F238E27FC236}">
                <a16:creationId xmlns:a16="http://schemas.microsoft.com/office/drawing/2014/main" id="{179CFB76-8169-4E07-ACB0-D57867A6F9C1}"/>
              </a:ext>
            </a:extLst>
          </p:cNvPr>
          <p:cNvSpPr>
            <a:spLocks noGrp="1"/>
          </p:cNvSpPr>
          <p:nvPr>
            <p:ph idx="1"/>
          </p:nvPr>
        </p:nvSpPr>
        <p:spPr>
          <a:xfrm>
            <a:off x="619760" y="2194560"/>
            <a:ext cx="6257290" cy="4442546"/>
          </a:xfrm>
        </p:spPr>
        <p:txBody>
          <a:bodyPr>
            <a:normAutofit lnSpcReduction="10000"/>
          </a:bodyPr>
          <a:lstStyle/>
          <a:p>
            <a:r>
              <a:rPr lang="en-US" sz="2000"/>
              <a:t>The NIH awards administrative supplements to current grantees to enhance the diversity of the future biomedical workforce</a:t>
            </a:r>
          </a:p>
          <a:p>
            <a:pPr lvl="1"/>
            <a:r>
              <a:rPr lang="en-US" sz="1800"/>
              <a:t>PA-21-071 (Parent Program)</a:t>
            </a:r>
          </a:p>
          <a:p>
            <a:pPr lvl="1"/>
            <a:r>
              <a:rPr lang="en-US" sz="1800"/>
              <a:t>PA-21-345 (SBIR/STTR Program)</a:t>
            </a:r>
          </a:p>
          <a:p>
            <a:r>
              <a:rPr lang="en-US" sz="2000"/>
              <a:t>NIH staff may request information to evaluate program success</a:t>
            </a:r>
          </a:p>
          <a:p>
            <a:r>
              <a:rPr lang="en-US" sz="2000"/>
              <a:t>Metrics used to evaluate success</a:t>
            </a:r>
          </a:p>
          <a:p>
            <a:pPr lvl="1"/>
            <a:r>
              <a:rPr lang="en-US" sz="1900"/>
              <a:t>Employment </a:t>
            </a:r>
          </a:p>
          <a:p>
            <a:pPr lvl="1"/>
            <a:r>
              <a:rPr lang="en-US" sz="1900"/>
              <a:t>Peer-reviewed publications</a:t>
            </a:r>
          </a:p>
          <a:p>
            <a:pPr lvl="1"/>
            <a:r>
              <a:rPr lang="en-US" sz="1900"/>
              <a:t>Honors and awards</a:t>
            </a:r>
          </a:p>
          <a:p>
            <a:pPr lvl="1"/>
            <a:r>
              <a:rPr lang="en-US" sz="1900"/>
              <a:t>Research funding</a:t>
            </a:r>
          </a:p>
          <a:p>
            <a:pPr lvl="1"/>
            <a:r>
              <a:rPr lang="en-US" sz="1900"/>
              <a:t>Professional Development activities </a:t>
            </a:r>
          </a:p>
          <a:p>
            <a:pPr lvl="1"/>
            <a:r>
              <a:rPr lang="en-US" sz="1900"/>
              <a:t>Entrepreneurial activities (SBIR/STTR only)</a:t>
            </a:r>
          </a:p>
        </p:txBody>
      </p:sp>
      <p:sp useBgFill="1">
        <p:nvSpPr>
          <p:cNvPr id="10" name="Rectangle 9">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spectacles&#10;&#10;Description automatically generated">
            <a:extLst>
              <a:ext uri="{FF2B5EF4-FFF2-40B4-BE49-F238E27FC236}">
                <a16:creationId xmlns:a16="http://schemas.microsoft.com/office/drawing/2014/main" id="{7CA85724-0D42-488E-B665-E8B69EA510B7}"/>
              </a:ext>
            </a:extLst>
          </p:cNvPr>
          <p:cNvPicPr>
            <a:picLocks noChangeAspect="1"/>
          </p:cNvPicPr>
          <p:nvPr/>
        </p:nvPicPr>
        <p:blipFill rotWithShape="1">
          <a:blip r:embed="rId2">
            <a:extLst>
              <a:ext uri="{28A0092B-C50C-407E-A947-70E740481C1C}">
                <a14:useLocalDpi xmlns:a14="http://schemas.microsoft.com/office/drawing/2010/main" val="0"/>
              </a:ext>
            </a:extLst>
          </a:blip>
          <a:srcRect l="31496" r="371"/>
          <a:stretch/>
        </p:blipFill>
        <p:spPr>
          <a:xfrm>
            <a:off x="7519416" y="10"/>
            <a:ext cx="4672584" cy="6857989"/>
          </a:xfrm>
          <a:prstGeom prst="rect">
            <a:avLst/>
          </a:prstGeom>
        </p:spPr>
      </p:pic>
    </p:spTree>
    <p:extLst>
      <p:ext uri="{BB962C8B-B14F-4D97-AF65-F5344CB8AC3E}">
        <p14:creationId xmlns:p14="http://schemas.microsoft.com/office/powerpoint/2010/main" val="9884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B11C-500B-4036-87F1-0D4D46B72A05}"/>
              </a:ext>
            </a:extLst>
          </p:cNvPr>
          <p:cNvSpPr>
            <a:spLocks noGrp="1"/>
          </p:cNvSpPr>
          <p:nvPr>
            <p:ph type="title"/>
          </p:nvPr>
        </p:nvSpPr>
        <p:spPr>
          <a:xfrm>
            <a:off x="4673600" y="764373"/>
            <a:ext cx="6832600" cy="1293028"/>
          </a:xfrm>
        </p:spPr>
        <p:txBody>
          <a:bodyPr>
            <a:normAutofit/>
          </a:bodyPr>
          <a:lstStyle/>
          <a:p>
            <a:r>
              <a:rPr lang="en-US"/>
              <a:t>The problem </a:t>
            </a:r>
          </a:p>
        </p:txBody>
      </p:sp>
      <p:pic>
        <p:nvPicPr>
          <p:cNvPr id="5" name="Graphic 4" descr="Questions with solid fill">
            <a:extLst>
              <a:ext uri="{FF2B5EF4-FFF2-40B4-BE49-F238E27FC236}">
                <a16:creationId xmlns:a16="http://schemas.microsoft.com/office/drawing/2014/main" id="{4B364FB8-F0CA-43CF-957F-AAA5DA34E6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932" y="2194560"/>
            <a:ext cx="3644962" cy="3644962"/>
          </a:xfrm>
          <a:prstGeom prst="rect">
            <a:avLst/>
          </a:prstGeom>
        </p:spPr>
      </p:pic>
      <p:sp>
        <p:nvSpPr>
          <p:cNvPr id="3" name="Content Placeholder 2">
            <a:extLst>
              <a:ext uri="{FF2B5EF4-FFF2-40B4-BE49-F238E27FC236}">
                <a16:creationId xmlns:a16="http://schemas.microsoft.com/office/drawing/2014/main" id="{B9400AB3-97B4-4FD9-88D3-8B515CE6E80A}"/>
              </a:ext>
            </a:extLst>
          </p:cNvPr>
          <p:cNvSpPr>
            <a:spLocks noGrp="1"/>
          </p:cNvSpPr>
          <p:nvPr>
            <p:ph idx="1"/>
          </p:nvPr>
        </p:nvSpPr>
        <p:spPr>
          <a:xfrm>
            <a:off x="4673600" y="2194560"/>
            <a:ext cx="6832600" cy="4024125"/>
          </a:xfrm>
        </p:spPr>
        <p:txBody>
          <a:bodyPr vert="horz" lIns="91440" tIns="45720" rIns="91440" bIns="45720" rtlCol="0" anchor="t">
            <a:noAutofit/>
          </a:bodyPr>
          <a:lstStyle/>
          <a:p>
            <a:r>
              <a:rPr lang="en-US" sz="2400"/>
              <a:t>Program staff heavily rely on </a:t>
            </a:r>
            <a:r>
              <a:rPr lang="en-US" sz="2400" err="1"/>
              <a:t>eRA</a:t>
            </a:r>
            <a:r>
              <a:rPr lang="en-US" sz="2400"/>
              <a:t> commons and various IMPAC II modules (i.e., QVR) to track awardee outcomes</a:t>
            </a:r>
          </a:p>
          <a:p>
            <a:pPr lvl="1"/>
            <a:r>
              <a:rPr lang="en-US"/>
              <a:t>Award is made to the PI, not the candidate</a:t>
            </a:r>
          </a:p>
          <a:p>
            <a:pPr lvl="1"/>
            <a:r>
              <a:rPr lang="en-US"/>
              <a:t>Several outcomes may not be found in the IMPAC II system</a:t>
            </a:r>
          </a:p>
          <a:p>
            <a:r>
              <a:rPr lang="en-US" sz="2400"/>
              <a:t>Information may be manually gleaned from social media accounts</a:t>
            </a:r>
          </a:p>
          <a:p>
            <a:pPr lvl="1"/>
            <a:r>
              <a:rPr lang="en-US"/>
              <a:t>Process may be time-consuming and tedious </a:t>
            </a:r>
          </a:p>
          <a:p>
            <a:r>
              <a:rPr lang="en-US" sz="2400"/>
              <a:t>Many diversity supplement awardees are “dropped” from the system when they choose non-academic careers</a:t>
            </a:r>
          </a:p>
          <a:p>
            <a:pPr lvl="1"/>
            <a:endParaRPr lang="en-US" sz="2400"/>
          </a:p>
        </p:txBody>
      </p:sp>
    </p:spTree>
    <p:extLst>
      <p:ext uri="{BB962C8B-B14F-4D97-AF65-F5344CB8AC3E}">
        <p14:creationId xmlns:p14="http://schemas.microsoft.com/office/powerpoint/2010/main" val="404285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D537-C70A-4541-B0F9-E07FE6747997}"/>
              </a:ext>
            </a:extLst>
          </p:cNvPr>
          <p:cNvSpPr>
            <a:spLocks noGrp="1"/>
          </p:cNvSpPr>
          <p:nvPr>
            <p:ph type="title"/>
          </p:nvPr>
        </p:nvSpPr>
        <p:spPr>
          <a:xfrm>
            <a:off x="3131906" y="515158"/>
            <a:ext cx="8610600" cy="1293028"/>
          </a:xfrm>
        </p:spPr>
        <p:txBody>
          <a:bodyPr>
            <a:normAutofit/>
          </a:bodyPr>
          <a:lstStyle/>
          <a:p>
            <a:r>
              <a:rPr lang="en-US"/>
              <a:t>The proposed solution </a:t>
            </a:r>
          </a:p>
        </p:txBody>
      </p:sp>
      <p:pic>
        <p:nvPicPr>
          <p:cNvPr id="9" name="Picture 8" descr="Computer script on a screen">
            <a:extLst>
              <a:ext uri="{FF2B5EF4-FFF2-40B4-BE49-F238E27FC236}">
                <a16:creationId xmlns:a16="http://schemas.microsoft.com/office/drawing/2014/main" id="{ED792923-34E7-4795-98A5-4044932C16F4}"/>
              </a:ext>
            </a:extLst>
          </p:cNvPr>
          <p:cNvPicPr>
            <a:picLocks noChangeAspect="1"/>
          </p:cNvPicPr>
          <p:nvPr/>
        </p:nvPicPr>
        <p:blipFill rotWithShape="1">
          <a:blip r:embed="rId2">
            <a:extLst>
              <a:ext uri="{28A0092B-C50C-407E-A947-70E740481C1C}">
                <a14:useLocalDpi xmlns:a14="http://schemas.microsoft.com/office/drawing/2010/main" val="0"/>
              </a:ext>
            </a:extLst>
          </a:blip>
          <a:srcRect r="36415"/>
          <a:stretch/>
        </p:blipFill>
        <p:spPr>
          <a:xfrm>
            <a:off x="244011" y="1723536"/>
            <a:ext cx="4502650" cy="4726761"/>
          </a:xfrm>
          <a:prstGeom prst="rect">
            <a:avLst/>
          </a:prstGeom>
        </p:spPr>
      </p:pic>
      <p:sp>
        <p:nvSpPr>
          <p:cNvPr id="3" name="Content Placeholder 2">
            <a:extLst>
              <a:ext uri="{FF2B5EF4-FFF2-40B4-BE49-F238E27FC236}">
                <a16:creationId xmlns:a16="http://schemas.microsoft.com/office/drawing/2014/main" id="{62A9E49E-470A-48B2-9731-C2DC9656B54F}"/>
              </a:ext>
            </a:extLst>
          </p:cNvPr>
          <p:cNvSpPr>
            <a:spLocks noGrp="1"/>
          </p:cNvSpPr>
          <p:nvPr>
            <p:ph idx="1"/>
          </p:nvPr>
        </p:nvSpPr>
        <p:spPr>
          <a:xfrm>
            <a:off x="4921321" y="1521537"/>
            <a:ext cx="7181636" cy="5377494"/>
          </a:xfrm>
        </p:spPr>
        <p:txBody>
          <a:bodyPr vert="horz" lIns="91440" tIns="45720" rIns="91440" bIns="45720" rtlCol="0" anchor="t">
            <a:normAutofit/>
          </a:bodyPr>
          <a:lstStyle/>
          <a:p>
            <a:r>
              <a:rPr lang="en-US" sz="2400"/>
              <a:t>“Web crawlers” are tools that continuously browse the world-wide web and gather information </a:t>
            </a:r>
          </a:p>
          <a:p>
            <a:pPr lvl="1"/>
            <a:r>
              <a:rPr lang="en-US"/>
              <a:t>May be used to create customized databases and events and update existing info </a:t>
            </a:r>
          </a:p>
          <a:p>
            <a:endParaRPr lang="en-US" sz="2400"/>
          </a:p>
          <a:p>
            <a:r>
              <a:rPr lang="en-US" sz="2400"/>
              <a:t>We propose using web crawlers to develop a database system to manage information about past and present Diversity Supplement candidates to achieve the following goals</a:t>
            </a:r>
          </a:p>
          <a:p>
            <a:pPr lvl="1"/>
            <a:r>
              <a:rPr lang="en-US"/>
              <a:t>Track long-term successful outcomes </a:t>
            </a:r>
          </a:p>
          <a:p>
            <a:pPr lvl="1"/>
            <a:r>
              <a:rPr lang="en-US"/>
              <a:t>Determine the ROI for diversity supplement programs</a:t>
            </a:r>
          </a:p>
          <a:p>
            <a:pPr lvl="1"/>
            <a:r>
              <a:rPr lang="en-US"/>
              <a:t>Receive feedback on how to improve programs</a:t>
            </a:r>
          </a:p>
        </p:txBody>
      </p:sp>
    </p:spTree>
    <p:extLst>
      <p:ext uri="{BB962C8B-B14F-4D97-AF65-F5344CB8AC3E}">
        <p14:creationId xmlns:p14="http://schemas.microsoft.com/office/powerpoint/2010/main" val="113264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C089-B5E3-46E3-96ED-584798DE3483}"/>
              </a:ext>
            </a:extLst>
          </p:cNvPr>
          <p:cNvSpPr>
            <a:spLocks noGrp="1"/>
          </p:cNvSpPr>
          <p:nvPr>
            <p:ph type="title"/>
          </p:nvPr>
        </p:nvSpPr>
        <p:spPr/>
        <p:txBody>
          <a:bodyPr/>
          <a:lstStyle/>
          <a:p>
            <a:r>
              <a:rPr lang="en-US"/>
              <a:t>HOW WEB CRAWLERS WORK </a:t>
            </a:r>
          </a:p>
        </p:txBody>
      </p:sp>
      <p:pic>
        <p:nvPicPr>
          <p:cNvPr id="4" name="What is Web Crawler and How Does It Work？">
            <a:hlinkClick r:id="" action="ppaction://media"/>
            <a:extLst>
              <a:ext uri="{FF2B5EF4-FFF2-40B4-BE49-F238E27FC236}">
                <a16:creationId xmlns:a16="http://schemas.microsoft.com/office/drawing/2014/main" id="{F33C2844-84EA-4DA7-839B-BBE0C380BF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84351" y="2057401"/>
            <a:ext cx="8015288" cy="4508266"/>
          </a:xfrm>
        </p:spPr>
      </p:pic>
    </p:spTree>
    <p:extLst>
      <p:ext uri="{BB962C8B-B14F-4D97-AF65-F5344CB8AC3E}">
        <p14:creationId xmlns:p14="http://schemas.microsoft.com/office/powerpoint/2010/main" val="18494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8C3D-D9FC-40F5-BA0E-F952C2123C8B}"/>
              </a:ext>
            </a:extLst>
          </p:cNvPr>
          <p:cNvSpPr>
            <a:spLocks noGrp="1"/>
          </p:cNvSpPr>
          <p:nvPr>
            <p:ph type="title"/>
          </p:nvPr>
        </p:nvSpPr>
        <p:spPr>
          <a:xfrm>
            <a:off x="3325885" y="826159"/>
            <a:ext cx="8610600" cy="1293028"/>
          </a:xfrm>
        </p:spPr>
        <p:txBody>
          <a:bodyPr>
            <a:normAutofit/>
          </a:bodyPr>
          <a:lstStyle/>
          <a:p>
            <a:r>
              <a:rPr lang="en-US"/>
              <a:t>Web CRAWLERS HAVE BEEN USED TO TRACK CAREER OUTCOMES   </a:t>
            </a:r>
          </a:p>
        </p:txBody>
      </p:sp>
      <p:grpSp>
        <p:nvGrpSpPr>
          <p:cNvPr id="6" name="Group 5">
            <a:extLst>
              <a:ext uri="{FF2B5EF4-FFF2-40B4-BE49-F238E27FC236}">
                <a16:creationId xmlns:a16="http://schemas.microsoft.com/office/drawing/2014/main" id="{2C441818-0AA0-457B-AC43-14FDF8862975}"/>
              </a:ext>
            </a:extLst>
          </p:cNvPr>
          <p:cNvGrpSpPr/>
          <p:nvPr/>
        </p:nvGrpSpPr>
        <p:grpSpPr>
          <a:xfrm>
            <a:off x="167021" y="2119187"/>
            <a:ext cx="5992657" cy="1869360"/>
            <a:chOff x="167021" y="2119187"/>
            <a:chExt cx="5992657" cy="1869360"/>
          </a:xfrm>
        </p:grpSpPr>
        <p:pic>
          <p:nvPicPr>
            <p:cNvPr id="8" name="Picture 7">
              <a:extLst>
                <a:ext uri="{FF2B5EF4-FFF2-40B4-BE49-F238E27FC236}">
                  <a16:creationId xmlns:a16="http://schemas.microsoft.com/office/drawing/2014/main" id="{4098D9A3-F9B5-4390-9217-74A7DE89B7C2}"/>
                </a:ext>
              </a:extLst>
            </p:cNvPr>
            <p:cNvPicPr>
              <a:picLocks noChangeAspect="1"/>
            </p:cNvPicPr>
            <p:nvPr/>
          </p:nvPicPr>
          <p:blipFill>
            <a:blip r:embed="rId2">
              <a:duotone>
                <a:schemeClr val="accent4">
                  <a:shade val="45000"/>
                  <a:satMod val="135000"/>
                </a:schemeClr>
                <a:prstClr val="white"/>
              </a:duotone>
            </a:blip>
            <a:stretch>
              <a:fillRect/>
            </a:stretch>
          </p:blipFill>
          <p:spPr>
            <a:xfrm>
              <a:off x="1022349" y="2119187"/>
              <a:ext cx="5137329" cy="1869360"/>
            </a:xfrm>
            <a:prstGeom prst="rect">
              <a:avLst/>
            </a:prstGeom>
            <a:ln>
              <a:noFill/>
            </a:ln>
            <a:effectLst>
              <a:softEdge rad="112500"/>
            </a:effectLst>
          </p:spPr>
        </p:pic>
        <p:pic>
          <p:nvPicPr>
            <p:cNvPr id="5" name="Picture 4">
              <a:extLst>
                <a:ext uri="{FF2B5EF4-FFF2-40B4-BE49-F238E27FC236}">
                  <a16:creationId xmlns:a16="http://schemas.microsoft.com/office/drawing/2014/main" id="{8EC735D9-DC4E-4860-BD36-F4F3A6C05350}"/>
                </a:ext>
              </a:extLst>
            </p:cNvPr>
            <p:cNvPicPr>
              <a:picLocks noChangeAspect="1"/>
            </p:cNvPicPr>
            <p:nvPr/>
          </p:nvPicPr>
          <p:blipFill>
            <a:blip r:embed="rId3"/>
            <a:stretch>
              <a:fillRect/>
            </a:stretch>
          </p:blipFill>
          <p:spPr>
            <a:xfrm>
              <a:off x="167021" y="2774894"/>
              <a:ext cx="1090501" cy="1090501"/>
            </a:xfrm>
            <a:prstGeom prst="rect">
              <a:avLst/>
            </a:prstGeom>
          </p:spPr>
        </p:pic>
      </p:grpSp>
      <p:grpSp>
        <p:nvGrpSpPr>
          <p:cNvPr id="11" name="Group 10">
            <a:extLst>
              <a:ext uri="{FF2B5EF4-FFF2-40B4-BE49-F238E27FC236}">
                <a16:creationId xmlns:a16="http://schemas.microsoft.com/office/drawing/2014/main" id="{472993FE-FBB7-4D59-A4BD-729E8006F2EE}"/>
              </a:ext>
            </a:extLst>
          </p:cNvPr>
          <p:cNvGrpSpPr/>
          <p:nvPr/>
        </p:nvGrpSpPr>
        <p:grpSpPr>
          <a:xfrm>
            <a:off x="6565475" y="2237241"/>
            <a:ext cx="5194724" cy="1664541"/>
            <a:chOff x="6565475" y="2237241"/>
            <a:chExt cx="5194724" cy="1664541"/>
          </a:xfrm>
        </p:grpSpPr>
        <p:pic>
          <p:nvPicPr>
            <p:cNvPr id="9" name="Picture 8">
              <a:extLst>
                <a:ext uri="{FF2B5EF4-FFF2-40B4-BE49-F238E27FC236}">
                  <a16:creationId xmlns:a16="http://schemas.microsoft.com/office/drawing/2014/main" id="{2E519B1F-31E0-4554-95D6-65F9B3BEEAE3}"/>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672188" y="2237241"/>
              <a:ext cx="4088011" cy="1664541"/>
            </a:xfrm>
            <a:prstGeom prst="rect">
              <a:avLst/>
            </a:prstGeom>
          </p:spPr>
        </p:pic>
        <p:pic>
          <p:nvPicPr>
            <p:cNvPr id="10" name="Picture 9">
              <a:extLst>
                <a:ext uri="{FF2B5EF4-FFF2-40B4-BE49-F238E27FC236}">
                  <a16:creationId xmlns:a16="http://schemas.microsoft.com/office/drawing/2014/main" id="{9F01E1D3-F856-47B0-A103-CC32506F2D33}"/>
                </a:ext>
              </a:extLst>
            </p:cNvPr>
            <p:cNvPicPr>
              <a:picLocks noChangeAspect="1"/>
            </p:cNvPicPr>
            <p:nvPr/>
          </p:nvPicPr>
          <p:blipFill>
            <a:blip r:embed="rId6"/>
            <a:stretch>
              <a:fillRect/>
            </a:stretch>
          </p:blipFill>
          <p:spPr>
            <a:xfrm>
              <a:off x="6565475" y="2358919"/>
              <a:ext cx="1106714" cy="1524000"/>
            </a:xfrm>
            <a:prstGeom prst="rect">
              <a:avLst/>
            </a:prstGeom>
          </p:spPr>
        </p:pic>
      </p:grpSp>
      <p:grpSp>
        <p:nvGrpSpPr>
          <p:cNvPr id="12" name="Group 11">
            <a:extLst>
              <a:ext uri="{FF2B5EF4-FFF2-40B4-BE49-F238E27FC236}">
                <a16:creationId xmlns:a16="http://schemas.microsoft.com/office/drawing/2014/main" id="{3A8967EA-2BAF-4577-930D-661809D66CB8}"/>
              </a:ext>
            </a:extLst>
          </p:cNvPr>
          <p:cNvGrpSpPr/>
          <p:nvPr/>
        </p:nvGrpSpPr>
        <p:grpSpPr>
          <a:xfrm>
            <a:off x="2383125" y="4486381"/>
            <a:ext cx="8820729" cy="2069776"/>
            <a:chOff x="1081375" y="4499081"/>
            <a:chExt cx="8820729" cy="2069776"/>
          </a:xfrm>
        </p:grpSpPr>
        <p:pic>
          <p:nvPicPr>
            <p:cNvPr id="7" name="Picture 6">
              <a:extLst>
                <a:ext uri="{FF2B5EF4-FFF2-40B4-BE49-F238E27FC236}">
                  <a16:creationId xmlns:a16="http://schemas.microsoft.com/office/drawing/2014/main" id="{7348C91C-2083-44F1-AC2F-A61FB11F709E}"/>
                </a:ext>
              </a:extLst>
            </p:cNvPr>
            <p:cNvPicPr>
              <a:picLocks noChangeAspect="1"/>
            </p:cNvPicPr>
            <p:nvPr/>
          </p:nvPicPr>
          <p:blipFill rotWithShape="1">
            <a:blip r:embed="rId7">
              <a:clrChange>
                <a:clrFrom>
                  <a:srgbClr val="FFFFFF"/>
                </a:clrFrom>
                <a:clrTo>
                  <a:srgbClr val="FFFFFF">
                    <a:alpha val="0"/>
                  </a:srgbClr>
                </a:clrTo>
              </a:clrChange>
              <a:duotone>
                <a:schemeClr val="accent1">
                  <a:shade val="45000"/>
                  <a:satMod val="135000"/>
                </a:schemeClr>
                <a:prstClr val="white"/>
              </a:duotone>
            </a:blip>
            <a:srcRect l="1" r="-2170" b="39914"/>
            <a:stretch/>
          </p:blipFill>
          <p:spPr>
            <a:xfrm>
              <a:off x="3222804" y="4499081"/>
              <a:ext cx="6679300" cy="2069776"/>
            </a:xfrm>
            <a:prstGeom prst="rect">
              <a:avLst/>
            </a:prstGeom>
          </p:spPr>
        </p:pic>
        <p:pic>
          <p:nvPicPr>
            <p:cNvPr id="1030" name="Picture 6" descr="Publication – EICSE2019">
              <a:extLst>
                <a:ext uri="{FF2B5EF4-FFF2-40B4-BE49-F238E27FC236}">
                  <a16:creationId xmlns:a16="http://schemas.microsoft.com/office/drawing/2014/main" id="{6085D151-1A87-4F36-BFF2-A2AB0D9C0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375" y="5118632"/>
              <a:ext cx="2417042" cy="145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985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8C3D-D9FC-40F5-BA0E-F952C2123C8B}"/>
              </a:ext>
            </a:extLst>
          </p:cNvPr>
          <p:cNvSpPr>
            <a:spLocks noGrp="1"/>
          </p:cNvSpPr>
          <p:nvPr>
            <p:ph type="title"/>
          </p:nvPr>
        </p:nvSpPr>
        <p:spPr>
          <a:xfrm>
            <a:off x="3325885" y="826159"/>
            <a:ext cx="8610600" cy="1293028"/>
          </a:xfrm>
        </p:spPr>
        <p:txBody>
          <a:bodyPr>
            <a:normAutofit/>
          </a:bodyPr>
          <a:lstStyle/>
          <a:p>
            <a:r>
              <a:rPr lang="en-US"/>
              <a:t>Web CRAWLERS ARE CURRENTLY BEING USED AT NIH   </a:t>
            </a:r>
          </a:p>
        </p:txBody>
      </p:sp>
      <p:pic>
        <p:nvPicPr>
          <p:cNvPr id="4" name="Picture 3">
            <a:extLst>
              <a:ext uri="{FF2B5EF4-FFF2-40B4-BE49-F238E27FC236}">
                <a16:creationId xmlns:a16="http://schemas.microsoft.com/office/drawing/2014/main" id="{EC16BED5-4115-4B7E-B37C-7EAC1915604C}"/>
              </a:ext>
            </a:extLst>
          </p:cNvPr>
          <p:cNvPicPr>
            <a:picLocks noChangeAspect="1"/>
          </p:cNvPicPr>
          <p:nvPr/>
        </p:nvPicPr>
        <p:blipFill rotWithShape="1">
          <a:blip r:embed="rId3"/>
          <a:srcRect l="21920" t="12856" r="28985" b="66985"/>
          <a:stretch/>
        </p:blipFill>
        <p:spPr>
          <a:xfrm>
            <a:off x="500743" y="1883229"/>
            <a:ext cx="5976258" cy="1382485"/>
          </a:xfrm>
          <a:prstGeom prst="rect">
            <a:avLst/>
          </a:prstGeom>
        </p:spPr>
      </p:pic>
      <p:pic>
        <p:nvPicPr>
          <p:cNvPr id="6" name="Picture 5">
            <a:extLst>
              <a:ext uri="{FF2B5EF4-FFF2-40B4-BE49-F238E27FC236}">
                <a16:creationId xmlns:a16="http://schemas.microsoft.com/office/drawing/2014/main" id="{FCA50A5B-F7B8-4C7E-B131-B66D6644D3D6}"/>
              </a:ext>
            </a:extLst>
          </p:cNvPr>
          <p:cNvPicPr>
            <a:picLocks noChangeAspect="1"/>
          </p:cNvPicPr>
          <p:nvPr/>
        </p:nvPicPr>
        <p:blipFill rotWithShape="1">
          <a:blip r:embed="rId4"/>
          <a:srcRect l="23750" t="40317" r="24464" b="30901"/>
          <a:stretch/>
        </p:blipFill>
        <p:spPr>
          <a:xfrm>
            <a:off x="500743" y="3751892"/>
            <a:ext cx="6313714" cy="2888394"/>
          </a:xfrm>
          <a:prstGeom prst="rect">
            <a:avLst/>
          </a:prstGeom>
        </p:spPr>
      </p:pic>
      <p:pic>
        <p:nvPicPr>
          <p:cNvPr id="11" name="Picture 10">
            <a:extLst>
              <a:ext uri="{FF2B5EF4-FFF2-40B4-BE49-F238E27FC236}">
                <a16:creationId xmlns:a16="http://schemas.microsoft.com/office/drawing/2014/main" id="{E79AC596-097E-459F-B2B1-8AEC63833075}"/>
              </a:ext>
            </a:extLst>
          </p:cNvPr>
          <p:cNvPicPr>
            <a:picLocks noChangeAspect="1"/>
          </p:cNvPicPr>
          <p:nvPr/>
        </p:nvPicPr>
        <p:blipFill rotWithShape="1">
          <a:blip r:embed="rId5"/>
          <a:srcRect l="25318" t="37937" r="24515" b="36508"/>
          <a:stretch/>
        </p:blipFill>
        <p:spPr>
          <a:xfrm>
            <a:off x="6923314" y="2229808"/>
            <a:ext cx="5013171" cy="1752600"/>
          </a:xfrm>
          <a:prstGeom prst="rect">
            <a:avLst/>
          </a:prstGeom>
        </p:spPr>
      </p:pic>
      <p:pic>
        <p:nvPicPr>
          <p:cNvPr id="13" name="Picture 12">
            <a:extLst>
              <a:ext uri="{FF2B5EF4-FFF2-40B4-BE49-F238E27FC236}">
                <a16:creationId xmlns:a16="http://schemas.microsoft.com/office/drawing/2014/main" id="{BFD2B40B-81BC-4E07-9F1E-C0E9BA35C91D}"/>
              </a:ext>
            </a:extLst>
          </p:cNvPr>
          <p:cNvPicPr>
            <a:picLocks noChangeAspect="1"/>
          </p:cNvPicPr>
          <p:nvPr/>
        </p:nvPicPr>
        <p:blipFill rotWithShape="1">
          <a:blip r:embed="rId6"/>
          <a:srcRect l="21652" t="30901" r="22368" b="5788"/>
          <a:stretch/>
        </p:blipFill>
        <p:spPr>
          <a:xfrm>
            <a:off x="6999515" y="4021011"/>
            <a:ext cx="4800599" cy="2695475"/>
          </a:xfrm>
          <a:prstGeom prst="rect">
            <a:avLst/>
          </a:prstGeom>
        </p:spPr>
      </p:pic>
      <p:pic>
        <p:nvPicPr>
          <p:cNvPr id="15" name="Picture 14">
            <a:extLst>
              <a:ext uri="{FF2B5EF4-FFF2-40B4-BE49-F238E27FC236}">
                <a16:creationId xmlns:a16="http://schemas.microsoft.com/office/drawing/2014/main" id="{6582772B-8880-442F-824C-7270ECE983DC}"/>
              </a:ext>
            </a:extLst>
          </p:cNvPr>
          <p:cNvPicPr>
            <a:picLocks noChangeAspect="1"/>
          </p:cNvPicPr>
          <p:nvPr/>
        </p:nvPicPr>
        <p:blipFill>
          <a:blip r:embed="rId7"/>
          <a:stretch>
            <a:fillRect/>
          </a:stretch>
        </p:blipFill>
        <p:spPr>
          <a:xfrm>
            <a:off x="9797143" y="5565501"/>
            <a:ext cx="2002972" cy="1140099"/>
          </a:xfrm>
          <a:prstGeom prst="rect">
            <a:avLst/>
          </a:prstGeom>
        </p:spPr>
      </p:pic>
    </p:spTree>
    <p:extLst>
      <p:ext uri="{BB962C8B-B14F-4D97-AF65-F5344CB8AC3E}">
        <p14:creationId xmlns:p14="http://schemas.microsoft.com/office/powerpoint/2010/main" val="302979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0546-020F-4E48-B8C1-E4DFFF126DD6}"/>
              </a:ext>
            </a:extLst>
          </p:cNvPr>
          <p:cNvSpPr>
            <a:spLocks noGrp="1"/>
          </p:cNvSpPr>
          <p:nvPr>
            <p:ph type="title"/>
          </p:nvPr>
        </p:nvSpPr>
        <p:spPr/>
        <p:txBody>
          <a:bodyPr/>
          <a:lstStyle/>
          <a:p>
            <a:r>
              <a:rPr lang="en-US"/>
              <a:t>Hypothesis </a:t>
            </a:r>
          </a:p>
        </p:txBody>
      </p:sp>
      <p:sp>
        <p:nvSpPr>
          <p:cNvPr id="3" name="Content Placeholder 2">
            <a:extLst>
              <a:ext uri="{FF2B5EF4-FFF2-40B4-BE49-F238E27FC236}">
                <a16:creationId xmlns:a16="http://schemas.microsoft.com/office/drawing/2014/main" id="{B3C35A42-21D9-45FE-8088-FA8A94DE2519}"/>
              </a:ext>
            </a:extLst>
          </p:cNvPr>
          <p:cNvSpPr>
            <a:spLocks noGrp="1"/>
          </p:cNvSpPr>
          <p:nvPr>
            <p:ph idx="1"/>
          </p:nvPr>
        </p:nvSpPr>
        <p:spPr/>
        <p:txBody>
          <a:bodyPr>
            <a:normAutofit/>
          </a:bodyPr>
          <a:lstStyle/>
          <a:p>
            <a:pPr marL="0" indent="0">
              <a:buNone/>
            </a:pPr>
            <a:endParaRPr lang="en-US" sz="2400" b="1" dirty="0"/>
          </a:p>
          <a:p>
            <a:pPr marL="0" indent="0">
              <a:buNone/>
            </a:pPr>
            <a:r>
              <a:rPr lang="en-US" sz="2400" dirty="0"/>
              <a:t>The enhancement of the IMPAC-2  database by the use of a Custom Web Crawler will improve the retrieval of outcome data for past diversity supplement recipients compared to the current use of IMPAC-2  </a:t>
            </a:r>
          </a:p>
          <a:p>
            <a:pPr marL="0" indent="0">
              <a:buNone/>
            </a:pPr>
            <a:endParaRPr lang="en-US" sz="2400" dirty="0"/>
          </a:p>
          <a:p>
            <a:pPr marL="0" indent="0">
              <a:buNone/>
            </a:pPr>
            <a:r>
              <a:rPr lang="en-US" sz="2400" dirty="0"/>
              <a:t>We propose the casting of a much broader net than can be accessed with the current means used to access the pool of underrepresented applicants than is allowed by the current methodology, which is limited to those applicants who are currently receiving funding or who have previously received Institutional funding </a:t>
            </a:r>
          </a:p>
        </p:txBody>
      </p:sp>
    </p:spTree>
    <p:extLst>
      <p:ext uri="{BB962C8B-B14F-4D97-AF65-F5344CB8AC3E}">
        <p14:creationId xmlns:p14="http://schemas.microsoft.com/office/powerpoint/2010/main" val="10859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8C3D-D9FC-40F5-BA0E-F952C2123C8B}"/>
              </a:ext>
            </a:extLst>
          </p:cNvPr>
          <p:cNvSpPr>
            <a:spLocks noGrp="1"/>
          </p:cNvSpPr>
          <p:nvPr>
            <p:ph type="title"/>
          </p:nvPr>
        </p:nvSpPr>
        <p:spPr>
          <a:xfrm>
            <a:off x="2443018" y="773609"/>
            <a:ext cx="8610600" cy="1293028"/>
          </a:xfrm>
        </p:spPr>
        <p:txBody>
          <a:bodyPr/>
          <a:lstStyle/>
          <a:p>
            <a:r>
              <a:rPr lang="en-US"/>
              <a:t>Benefits </a:t>
            </a:r>
          </a:p>
        </p:txBody>
      </p:sp>
      <p:sp>
        <p:nvSpPr>
          <p:cNvPr id="3" name="Content Placeholder 2">
            <a:extLst>
              <a:ext uri="{FF2B5EF4-FFF2-40B4-BE49-F238E27FC236}">
                <a16:creationId xmlns:a16="http://schemas.microsoft.com/office/drawing/2014/main" id="{D0B15B79-206E-4B5E-A737-CD1FD4DB2BEB}"/>
              </a:ext>
            </a:extLst>
          </p:cNvPr>
          <p:cNvSpPr>
            <a:spLocks noGrp="1"/>
          </p:cNvSpPr>
          <p:nvPr>
            <p:ph idx="1"/>
          </p:nvPr>
        </p:nvSpPr>
        <p:spPr>
          <a:xfrm>
            <a:off x="190500" y="2194560"/>
            <a:ext cx="9461500" cy="4024125"/>
          </a:xfrm>
        </p:spPr>
        <p:txBody>
          <a:bodyPr>
            <a:normAutofit/>
          </a:bodyPr>
          <a:lstStyle/>
          <a:p>
            <a:pPr lvl="1"/>
            <a:r>
              <a:rPr lang="en-US" sz="2400" dirty="0"/>
              <a:t>Ability to gather up-to-date information on candidates who are no longer receiving NIH funding and thereby not being tracked by the IMPAC II database</a:t>
            </a:r>
          </a:p>
          <a:p>
            <a:pPr lvl="2"/>
            <a:r>
              <a:rPr lang="en-US" sz="2200" dirty="0"/>
              <a:t>Improve outreach to past candidates  </a:t>
            </a:r>
          </a:p>
          <a:p>
            <a:pPr lvl="1"/>
            <a:r>
              <a:rPr lang="en-US" sz="2400" dirty="0"/>
              <a:t>Web crawlers are capable of continuously gathering data from institutional websites, social media pages such as LinkedIn, and other sites </a:t>
            </a:r>
          </a:p>
          <a:p>
            <a:pPr lvl="1"/>
            <a:r>
              <a:rPr lang="en-US" sz="2400" dirty="0"/>
              <a:t>Many web crawler tools are free and may be upgraded at a low licensing fee </a:t>
            </a:r>
          </a:p>
          <a:p>
            <a:pPr lvl="1"/>
            <a:r>
              <a:rPr lang="en-US" sz="2400" dirty="0"/>
              <a:t>The webcrawler is a supervised AI-enabled algorithm whose accuracy and performance improves over time </a:t>
            </a:r>
          </a:p>
          <a:p>
            <a:endParaRPr lang="en-US" sz="2400" dirty="0"/>
          </a:p>
        </p:txBody>
      </p:sp>
      <p:pic>
        <p:nvPicPr>
          <p:cNvPr id="5" name="Graphic 4" descr="Thumbs up sign with solid fill">
            <a:extLst>
              <a:ext uri="{FF2B5EF4-FFF2-40B4-BE49-F238E27FC236}">
                <a16:creationId xmlns:a16="http://schemas.microsoft.com/office/drawing/2014/main" id="{57C6ED97-1345-458F-B25A-7DA7001262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6179" y="2496670"/>
            <a:ext cx="2294694" cy="2294694"/>
          </a:xfrm>
          <a:prstGeom prst="rect">
            <a:avLst/>
          </a:prstGeom>
        </p:spPr>
      </p:pic>
    </p:spTree>
    <p:extLst>
      <p:ext uri="{BB962C8B-B14F-4D97-AF65-F5344CB8AC3E}">
        <p14:creationId xmlns:p14="http://schemas.microsoft.com/office/powerpoint/2010/main" val="2440482443"/>
      </p:ext>
    </p:extLst>
  </p:cSld>
  <p:clrMapOvr>
    <a:masterClrMapping/>
  </p:clrMapOvr>
</p:sld>
</file>

<file path=ppt/theme/theme1.xml><?xml version="1.0" encoding="utf-8"?>
<a:theme xmlns:a="http://schemas.openxmlformats.org/drawingml/2006/main" name="Vapor Trai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EF07365964DE40A203CD79F25C6E5A" ma:contentTypeVersion="4" ma:contentTypeDescription="Create a new document." ma:contentTypeScope="" ma:versionID="a50286b2fdbc202f4d741ed67c5aa9c1">
  <xsd:schema xmlns:xsd="http://www.w3.org/2001/XMLSchema" xmlns:xs="http://www.w3.org/2001/XMLSchema" xmlns:p="http://schemas.microsoft.com/office/2006/metadata/properties" xmlns:ns2="82d8c4e7-fe53-4f5f-bc95-7d28386d4c4e" xmlns:ns3="21b3f379-0a99-41c7-bf81-2864cbba8391" targetNamespace="http://schemas.microsoft.com/office/2006/metadata/properties" ma:root="true" ma:fieldsID="c86dcda8dadde778ead3d2583c483b6b" ns2:_="" ns3:_="">
    <xsd:import namespace="82d8c4e7-fe53-4f5f-bc95-7d28386d4c4e"/>
    <xsd:import namespace="21b3f379-0a99-41c7-bf81-2864cbba83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d8c4e7-fe53-4f5f-bc95-7d28386d4c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b3f379-0a99-41c7-bf81-2864cbba83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1b3f379-0a99-41c7-bf81-2864cbba8391">
      <UserInfo>
        <DisplayName>Gomez, Christian (NIH/NHLBI) [E]</DisplayName>
        <AccountId>10</AccountId>
        <AccountType/>
      </UserInfo>
      <UserInfo>
        <DisplayName>Smarr, Melissa (NIH/NIEHS) [E]</DisplayName>
        <AccountId>13</AccountId>
        <AccountType/>
      </UserInfo>
      <UserInfo>
        <DisplayName>Gebreab, Samson (NIH/NCI) [E]</DisplayName>
        <AccountId>14</AccountId>
        <AccountType/>
      </UserInfo>
      <UserInfo>
        <DisplayName>Houze, Thomas (NIH/NIAID) [E]</DisplayName>
        <AccountId>12</AccountId>
        <AccountType/>
      </UserInfo>
      <UserInfo>
        <DisplayName>Davis, Stephanie (NIH/NHLBI) [E]</DisplayName>
        <AccountId>15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00331-6753-428C-A5E2-90EE55DBFBA7}">
  <ds:schemaRefs>
    <ds:schemaRef ds:uri="21b3f379-0a99-41c7-bf81-2864cbba8391"/>
    <ds:schemaRef ds:uri="82d8c4e7-fe53-4f5f-bc95-7d28386d4c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FE2161-A30C-4C00-B8E1-19E3872BE4BE}">
  <ds:schemaRefs>
    <ds:schemaRef ds:uri="21b3f379-0a99-41c7-bf81-2864cbba8391"/>
    <ds:schemaRef ds:uri="82d8c4e7-fe53-4f5f-bc95-7d28386d4c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6696354-8525-4590-8588-F265DD5B65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135</TotalTime>
  <Words>887</Words>
  <Application>Microsoft Office PowerPoint</Application>
  <PresentationFormat>Widescreen</PresentationFormat>
  <Paragraphs>105</Paragraphs>
  <Slides>17</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Vapor Trail</vt:lpstr>
      <vt:lpstr>DEVELOPING AN AI-POWERED TRACKING TOOL to IMPROVE TRACKING OF Diversity Supplement awardees throughout their careers    September 21st, 2022</vt:lpstr>
      <vt:lpstr>Background </vt:lpstr>
      <vt:lpstr>The problem </vt:lpstr>
      <vt:lpstr>The proposed solution </vt:lpstr>
      <vt:lpstr>HOW WEB CRAWLERS WORK </vt:lpstr>
      <vt:lpstr>Web CRAWLERS HAVE BEEN USED TO TRACK CAREER OUTCOMES   </vt:lpstr>
      <vt:lpstr>Web CRAWLERS ARE CURRENTLY BEING USED AT NIH   </vt:lpstr>
      <vt:lpstr>Hypothesis </vt:lpstr>
      <vt:lpstr>Benefits </vt:lpstr>
      <vt:lpstr>CHALLENGES</vt:lpstr>
      <vt:lpstr>LIMITATIONS </vt:lpstr>
      <vt:lpstr>Responsible stakeholders</vt:lpstr>
      <vt:lpstr>Resources needed</vt:lpstr>
      <vt:lpstr>SHORT-TERM Metrics for evaluation </vt:lpstr>
      <vt:lpstr>LONG-TERM METRICS FOR EVALUATION</vt:lpstr>
      <vt:lpstr>End goal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COSWD Challenge Presentation</dc:title>
  <dc:creator>Davis, Stephanie (NIH/NHLBI) [E]</dc:creator>
  <cp:lastModifiedBy>Houze, Thomas (NIH/NIAID) [E]</cp:lastModifiedBy>
  <cp:revision>43</cp:revision>
  <dcterms:created xsi:type="dcterms:W3CDTF">2022-06-13T14:49:00Z</dcterms:created>
  <dcterms:modified xsi:type="dcterms:W3CDTF">2022-09-23T17:17:28Z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0x0101008CEF07365964DE40A203CD79F25C6E5A</vt:lpwstr>
  </property>
</Properties>
</file>